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Default Extension="svg" ContentType="image/svg+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Default Extension="fntdata" ContentType="application/x-fontdata"/>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18288000" cy="10287000"/>
  <p:notesSz cx="6858000" cy="9144000"/>
  <p:embeddedFontLst>
    <p:embeddedFont>
      <p:font typeface="Calibri" pitchFamily="34" charset="0"/>
      <p:regular r:id="rId18"/>
      <p:bold r:id="rId19"/>
      <p:italic r:id="rId20"/>
      <p:boldItalic r:id="rId21"/>
    </p:embeddedFont>
    <p:embeddedFont>
      <p:font typeface="Be Vietnam Ultra-Bold" charset="0"/>
      <p:regular r:id="rId22"/>
    </p:embeddedFont>
    <p:embeddedFont>
      <p:font typeface="Be Vietnam" charset="0"/>
      <p:regular r:id="rId23"/>
    </p:embeddedFont>
    <p:embeddedFont>
      <p:font typeface="Canva Sans Bold" charset="0"/>
      <p:regular r:id="rId24"/>
    </p:embeddedFont>
    <p:embeddedFont>
      <p:font typeface="Quicksand Bold" charset="0"/>
      <p:regular r:id="rId25"/>
    </p:embeddedFont>
    <p:embeddedFont>
      <p:font typeface="Arimo Bold" charset="0"/>
      <p:regular r:id="rId26"/>
    </p:embeddedFont>
    <p:embeddedFont>
      <p:font typeface="Montserrat Medium" charset="0"/>
      <p:regular r:id="rId27"/>
    </p:embeddedFont>
    <p:embeddedFont>
      <p:font typeface="Quicksand Medium" charset="0"/>
      <p:regular r:id="rId28"/>
    </p:embeddedFont>
    <p:embeddedFont>
      <p:font typeface="Quicksand" charset="0"/>
      <p:regular r:id="rId29"/>
    </p:embeddedFont>
    <p:embeddedFont>
      <p:font typeface="Canva Sans" charset="0"/>
      <p:regular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autoAdjust="0"/>
    <p:restoredTop sz="94622" autoAdjust="0"/>
  </p:normalViewPr>
  <p:slideViewPr>
    <p:cSldViewPr>
      <p:cViewPr varScale="1">
        <p:scale>
          <a:sx n="48" d="100"/>
          <a:sy n="48" d="100"/>
        </p:scale>
        <p:origin x="-90" y="-28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8.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s>
</file>

<file path=ppt/media/image1.png>
</file>

<file path=ppt/media/image11.svg>
</file>

<file path=ppt/media/image14.svg>
</file>

<file path=ppt/media/image2.jpeg>
</file>

<file path=ppt/media/image2.svg>
</file>

<file path=ppt/media/image3.jpeg>
</file>

<file path=ppt/media/image4.jpeg>
</file>

<file path=ppt/media/image5.png>
</file>

<file path=ppt/media/image6.png>
</file>

<file path=ppt/media/image7.png>
</file>

<file path=ppt/media/image7.svg>
</file>

<file path=ppt/media/image8.jpeg>
</file>

<file path=ppt/media/image9.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4/17/2024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4/17/2024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4/17/2024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4/17/2024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4/17/2024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4/17/2024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4/17/2024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4/17/2024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4/17/2024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1EBE5"/>
        </a:solidFill>
        <a:effectLst/>
      </p:bgPr>
    </p:bg>
    <p:spTree>
      <p:nvGrpSpPr>
        <p:cNvPr id="1" name=""/>
        <p:cNvGrpSpPr/>
        <p:nvPr/>
      </p:nvGrpSpPr>
      <p:grpSpPr>
        <a:xfrm>
          <a:off x="0" y="0"/>
          <a:ext cx="0" cy="0"/>
          <a:chOff x="0" y="0"/>
          <a:chExt cx="0" cy="0"/>
        </a:xfrm>
      </p:grpSpPr>
      <p:grpSp>
        <p:nvGrpSpPr>
          <p:cNvPr id="2" name="Group 2"/>
          <p:cNvGrpSpPr/>
          <p:nvPr/>
        </p:nvGrpSpPr>
        <p:grpSpPr>
          <a:xfrm>
            <a:off x="-444633" y="9730382"/>
            <a:ext cx="19177267" cy="1113237"/>
            <a:chOff x="0" y="0"/>
            <a:chExt cx="5050803" cy="293198"/>
          </a:xfrm>
        </p:grpSpPr>
        <p:sp>
          <p:nvSpPr>
            <p:cNvPr id="3" name="Freeform 3"/>
            <p:cNvSpPr/>
            <p:nvPr/>
          </p:nvSpPr>
          <p:spPr>
            <a:xfrm>
              <a:off x="0" y="0"/>
              <a:ext cx="5050803" cy="293198"/>
            </a:xfrm>
            <a:custGeom>
              <a:avLst/>
              <a:gdLst/>
              <a:ahLst/>
              <a:cxnLst/>
              <a:rect l="l" t="t" r="r" b="b"/>
              <a:pathLst>
                <a:path w="5050803" h="293198">
                  <a:moveTo>
                    <a:pt x="0" y="0"/>
                  </a:moveTo>
                  <a:lnTo>
                    <a:pt x="5050803" y="0"/>
                  </a:lnTo>
                  <a:lnTo>
                    <a:pt x="5050803" y="293198"/>
                  </a:lnTo>
                  <a:lnTo>
                    <a:pt x="0" y="293198"/>
                  </a:lnTo>
                  <a:close/>
                </a:path>
              </a:pathLst>
            </a:custGeom>
            <a:solidFill>
              <a:srgbClr val="5383FF"/>
            </a:solidFill>
          </p:spPr>
        </p:sp>
        <p:sp>
          <p:nvSpPr>
            <p:cNvPr id="4" name="TextBox 4"/>
            <p:cNvSpPr txBox="1"/>
            <p:nvPr/>
          </p:nvSpPr>
          <p:spPr>
            <a:xfrm>
              <a:off x="0" y="-38100"/>
              <a:ext cx="5050803" cy="331298"/>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444633" y="-556618"/>
            <a:ext cx="19177267" cy="1113237"/>
            <a:chOff x="0" y="0"/>
            <a:chExt cx="5050803" cy="293198"/>
          </a:xfrm>
        </p:grpSpPr>
        <p:sp>
          <p:nvSpPr>
            <p:cNvPr id="6" name="Freeform 6"/>
            <p:cNvSpPr/>
            <p:nvPr/>
          </p:nvSpPr>
          <p:spPr>
            <a:xfrm>
              <a:off x="0" y="0"/>
              <a:ext cx="5050803" cy="293198"/>
            </a:xfrm>
            <a:custGeom>
              <a:avLst/>
              <a:gdLst/>
              <a:ahLst/>
              <a:cxnLst/>
              <a:rect l="l" t="t" r="r" b="b"/>
              <a:pathLst>
                <a:path w="5050803" h="293198">
                  <a:moveTo>
                    <a:pt x="0" y="0"/>
                  </a:moveTo>
                  <a:lnTo>
                    <a:pt x="5050803" y="0"/>
                  </a:lnTo>
                  <a:lnTo>
                    <a:pt x="5050803" y="293198"/>
                  </a:lnTo>
                  <a:lnTo>
                    <a:pt x="0" y="293198"/>
                  </a:lnTo>
                  <a:close/>
                </a:path>
              </a:pathLst>
            </a:custGeom>
            <a:solidFill>
              <a:srgbClr val="06C892"/>
            </a:solidFill>
          </p:spPr>
        </p:sp>
        <p:sp>
          <p:nvSpPr>
            <p:cNvPr id="7" name="TextBox 7"/>
            <p:cNvSpPr txBox="1"/>
            <p:nvPr/>
          </p:nvSpPr>
          <p:spPr>
            <a:xfrm>
              <a:off x="0" y="-38100"/>
              <a:ext cx="5050803" cy="331298"/>
            </a:xfrm>
            <a:prstGeom prst="rect">
              <a:avLst/>
            </a:prstGeom>
          </p:spPr>
          <p:txBody>
            <a:bodyPr lIns="50800" tIns="50800" rIns="50800" bIns="50800" rtlCol="0" anchor="ctr"/>
            <a:lstStyle/>
            <a:p>
              <a:pPr algn="ctr">
                <a:lnSpc>
                  <a:spcPts val="2659"/>
                </a:lnSpc>
                <a:spcBef>
                  <a:spcPct val="0"/>
                </a:spcBef>
              </a:pPr>
              <a:endParaRPr/>
            </a:p>
          </p:txBody>
        </p:sp>
      </p:grpSp>
      <p:sp>
        <p:nvSpPr>
          <p:cNvPr id="8" name="Freeform 8"/>
          <p:cNvSpPr/>
          <p:nvPr/>
        </p:nvSpPr>
        <p:spPr>
          <a:xfrm>
            <a:off x="10842659" y="1068800"/>
            <a:ext cx="6226141" cy="8149399"/>
          </a:xfrm>
          <a:custGeom>
            <a:avLst/>
            <a:gdLst/>
            <a:ahLst/>
            <a:cxnLst/>
            <a:rect l="l" t="t" r="r" b="b"/>
            <a:pathLst>
              <a:path w="6226141" h="8149399">
                <a:moveTo>
                  <a:pt x="0" y="0"/>
                </a:moveTo>
                <a:lnTo>
                  <a:pt x="6226141" y="0"/>
                </a:lnTo>
                <a:lnTo>
                  <a:pt x="6226141" y="8149400"/>
                </a:lnTo>
                <a:lnTo>
                  <a:pt x="0" y="8149400"/>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sp>
        <p:nvSpPr>
          <p:cNvPr id="9" name="TextBox 9"/>
          <p:cNvSpPr txBox="1"/>
          <p:nvPr/>
        </p:nvSpPr>
        <p:spPr>
          <a:xfrm>
            <a:off x="1219200" y="3117938"/>
            <a:ext cx="8853878" cy="2607076"/>
          </a:xfrm>
          <a:prstGeom prst="rect">
            <a:avLst/>
          </a:prstGeom>
        </p:spPr>
        <p:txBody>
          <a:bodyPr lIns="0" tIns="0" rIns="0" bIns="0" rtlCol="0" anchor="t">
            <a:spAutoFit/>
          </a:bodyPr>
          <a:lstStyle/>
          <a:p>
            <a:pPr marL="0" lvl="0" indent="0">
              <a:lnSpc>
                <a:spcPts val="10015"/>
              </a:lnSpc>
            </a:pPr>
            <a:r>
              <a:rPr lang="en-US" sz="10015" spc="-420">
                <a:solidFill>
                  <a:srgbClr val="3139A8"/>
                </a:solidFill>
                <a:latin typeface="Be Vietnam Ultra-Bold"/>
              </a:rPr>
              <a:t>KEYLOGGER AND SECURITY</a:t>
            </a:r>
          </a:p>
        </p:txBody>
      </p:sp>
      <p:sp>
        <p:nvSpPr>
          <p:cNvPr id="10" name="TextBox 10"/>
          <p:cNvSpPr txBox="1"/>
          <p:nvPr/>
        </p:nvSpPr>
        <p:spPr>
          <a:xfrm>
            <a:off x="4944639" y="7065599"/>
            <a:ext cx="8398722" cy="2923877"/>
          </a:xfrm>
          <a:prstGeom prst="rect">
            <a:avLst/>
          </a:prstGeom>
        </p:spPr>
        <p:txBody>
          <a:bodyPr lIns="0" tIns="0" rIns="0" bIns="0" rtlCol="0" anchor="t">
            <a:spAutoFit/>
          </a:bodyPr>
          <a:lstStyle/>
          <a:p>
            <a:pPr algn="ctr">
              <a:lnSpc>
                <a:spcPts val="5675"/>
              </a:lnSpc>
            </a:pPr>
            <a:r>
              <a:rPr lang="en-US" sz="5354" spc="-224" dirty="0" smtClean="0">
                <a:solidFill>
                  <a:srgbClr val="3139A8"/>
                </a:solidFill>
                <a:latin typeface="Be Vietnam Ultra-Bold"/>
              </a:rPr>
              <a:t>N.</a:t>
            </a:r>
          </a:p>
          <a:p>
            <a:pPr algn="ctr">
              <a:lnSpc>
                <a:spcPts val="5675"/>
              </a:lnSpc>
            </a:pPr>
            <a:r>
              <a:rPr lang="en-US" sz="5354" spc="-224" dirty="0" err="1" smtClean="0">
                <a:solidFill>
                  <a:srgbClr val="3139A8"/>
                </a:solidFill>
                <a:latin typeface="Be Vietnam Ultra-Bold"/>
              </a:rPr>
              <a:t>Dharanidharan</a:t>
            </a:r>
            <a:endParaRPr lang="en-US" sz="5354" spc="-224" dirty="0">
              <a:solidFill>
                <a:srgbClr val="3139A8"/>
              </a:solidFill>
              <a:latin typeface="Be Vietnam Ultra-Bold"/>
            </a:endParaRPr>
          </a:p>
          <a:p>
            <a:pPr algn="ctr">
              <a:lnSpc>
                <a:spcPts val="5675"/>
              </a:lnSpc>
            </a:pPr>
            <a:r>
              <a:rPr lang="en-US" sz="5354" spc="-224" dirty="0">
                <a:solidFill>
                  <a:srgbClr val="3139A8"/>
                </a:solidFill>
                <a:latin typeface="Be Vietnam Ultra-Bold"/>
              </a:rPr>
              <a:t>CSE</a:t>
            </a:r>
          </a:p>
          <a:p>
            <a:pPr marL="0" lvl="0" indent="0" algn="ctr">
              <a:lnSpc>
                <a:spcPts val="5675"/>
              </a:lnSpc>
            </a:pPr>
            <a:r>
              <a:rPr lang="en-US" sz="5354" spc="-224" dirty="0">
                <a:solidFill>
                  <a:srgbClr val="3139A8"/>
                </a:solidFill>
                <a:latin typeface="Be Vietnam Ultra-Bold"/>
              </a:rPr>
              <a:t>VVCET</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5383FF"/>
        </a:solidFill>
        <a:effectLst/>
      </p:bgPr>
    </p:bg>
    <p:spTree>
      <p:nvGrpSpPr>
        <p:cNvPr id="1" name=""/>
        <p:cNvGrpSpPr/>
        <p:nvPr/>
      </p:nvGrpSpPr>
      <p:grpSpPr>
        <a:xfrm>
          <a:off x="0" y="0"/>
          <a:ext cx="0" cy="0"/>
          <a:chOff x="0" y="0"/>
          <a:chExt cx="0" cy="0"/>
        </a:xfrm>
      </p:grpSpPr>
      <p:grpSp>
        <p:nvGrpSpPr>
          <p:cNvPr id="2" name="Group 2"/>
          <p:cNvGrpSpPr/>
          <p:nvPr/>
        </p:nvGrpSpPr>
        <p:grpSpPr>
          <a:xfrm>
            <a:off x="10919864" y="-633455"/>
            <a:ext cx="8614880" cy="11553911"/>
            <a:chOff x="0" y="0"/>
            <a:chExt cx="2178593" cy="2921836"/>
          </a:xfrm>
        </p:grpSpPr>
        <p:sp>
          <p:nvSpPr>
            <p:cNvPr id="3" name="Freeform 3"/>
            <p:cNvSpPr/>
            <p:nvPr/>
          </p:nvSpPr>
          <p:spPr>
            <a:xfrm>
              <a:off x="0" y="0"/>
              <a:ext cx="2178593" cy="2921836"/>
            </a:xfrm>
            <a:custGeom>
              <a:avLst/>
              <a:gdLst/>
              <a:ahLst/>
              <a:cxnLst/>
              <a:rect l="l" t="t" r="r" b="b"/>
              <a:pathLst>
                <a:path w="2178593" h="2921836">
                  <a:moveTo>
                    <a:pt x="0" y="0"/>
                  </a:moveTo>
                  <a:lnTo>
                    <a:pt x="2178593" y="0"/>
                  </a:lnTo>
                  <a:lnTo>
                    <a:pt x="2178593" y="2921836"/>
                  </a:lnTo>
                  <a:lnTo>
                    <a:pt x="0" y="2921836"/>
                  </a:lnTo>
                  <a:close/>
                </a:path>
              </a:pathLst>
            </a:custGeom>
            <a:solidFill>
              <a:srgbClr val="F1EBE5"/>
            </a:solidFill>
          </p:spPr>
        </p:sp>
        <p:sp>
          <p:nvSpPr>
            <p:cNvPr id="4" name="TextBox 4"/>
            <p:cNvSpPr txBox="1"/>
            <p:nvPr/>
          </p:nvSpPr>
          <p:spPr>
            <a:xfrm>
              <a:off x="0" y="19050"/>
              <a:ext cx="2178593" cy="2902786"/>
            </a:xfrm>
            <a:prstGeom prst="rect">
              <a:avLst/>
            </a:prstGeom>
          </p:spPr>
          <p:txBody>
            <a:bodyPr lIns="50800" tIns="50800" rIns="50800" bIns="50800" rtlCol="0" anchor="ctr"/>
            <a:lstStyle/>
            <a:p>
              <a:pPr algn="ctr">
                <a:lnSpc>
                  <a:spcPts val="2266"/>
                </a:lnSpc>
              </a:pPr>
              <a:endParaRPr/>
            </a:p>
          </p:txBody>
        </p:sp>
      </p:grpSp>
      <p:sp>
        <p:nvSpPr>
          <p:cNvPr id="5" name="Freeform 5"/>
          <p:cNvSpPr/>
          <p:nvPr/>
        </p:nvSpPr>
        <p:spPr>
          <a:xfrm>
            <a:off x="11744995" y="1670607"/>
            <a:ext cx="5959485" cy="6945787"/>
          </a:xfrm>
          <a:custGeom>
            <a:avLst/>
            <a:gdLst/>
            <a:ahLst/>
            <a:cxnLst/>
            <a:rect l="l" t="t" r="r" b="b"/>
            <a:pathLst>
              <a:path w="5959485" h="6945787">
                <a:moveTo>
                  <a:pt x="0" y="0"/>
                </a:moveTo>
                <a:lnTo>
                  <a:pt x="5959485" y="0"/>
                </a:lnTo>
                <a:lnTo>
                  <a:pt x="5959485" y="6945786"/>
                </a:lnTo>
                <a:lnTo>
                  <a:pt x="0" y="6945786"/>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sp>
        <p:nvSpPr>
          <p:cNvPr id="6" name="TextBox 6"/>
          <p:cNvSpPr txBox="1"/>
          <p:nvPr/>
        </p:nvSpPr>
        <p:spPr>
          <a:xfrm>
            <a:off x="-7442" y="137922"/>
            <a:ext cx="10927307" cy="1819656"/>
          </a:xfrm>
          <a:prstGeom prst="rect">
            <a:avLst/>
          </a:prstGeom>
        </p:spPr>
        <p:txBody>
          <a:bodyPr lIns="0" tIns="0" rIns="0" bIns="0" rtlCol="0" anchor="t">
            <a:spAutoFit/>
          </a:bodyPr>
          <a:lstStyle/>
          <a:p>
            <a:pPr marL="0" lvl="0" indent="0">
              <a:lnSpc>
                <a:spcPts val="7182"/>
              </a:lnSpc>
            </a:pPr>
            <a:r>
              <a:rPr lang="en-US" sz="6300" spc="-264">
                <a:solidFill>
                  <a:srgbClr val="FFFFFF"/>
                </a:solidFill>
                <a:latin typeface="Be Vietnam Ultra-Bold"/>
              </a:rPr>
              <a:t>ALGORITHM AND DEVELOPMENT:</a:t>
            </a:r>
          </a:p>
        </p:txBody>
      </p:sp>
      <p:sp>
        <p:nvSpPr>
          <p:cNvPr id="7" name="TextBox 7"/>
          <p:cNvSpPr txBox="1"/>
          <p:nvPr/>
        </p:nvSpPr>
        <p:spPr>
          <a:xfrm>
            <a:off x="-7442" y="1805178"/>
            <a:ext cx="10919864" cy="8028053"/>
          </a:xfrm>
          <a:prstGeom prst="rect">
            <a:avLst/>
          </a:prstGeom>
        </p:spPr>
        <p:txBody>
          <a:bodyPr lIns="0" tIns="0" rIns="0" bIns="0" rtlCol="0" anchor="t">
            <a:spAutoFit/>
          </a:bodyPr>
          <a:lstStyle/>
          <a:p>
            <a:pPr>
              <a:lnSpc>
                <a:spcPts val="5831"/>
              </a:lnSpc>
            </a:pPr>
            <a:r>
              <a:rPr lang="en-US" sz="3599">
                <a:solidFill>
                  <a:srgbClr val="201E21"/>
                </a:solidFill>
                <a:latin typeface="Quicksand"/>
              </a:rPr>
              <a:t>The system will employ a combination of signature-based and behavior-based algorithms for keylogger detection. Signature-based algorithms will identify known patterns and signatures associated with keyloggers, while behavior-based algorithms will analyze user input patterns and system activities to detect anomalies indicative of keylogger behavior. Development will involve coding the algorithms in a secure programming language and rigorous testing to ensure accuracy and efficiency.</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6C892"/>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10597241" y="1121159"/>
            <a:ext cx="6042413" cy="8044682"/>
            <a:chOff x="0" y="0"/>
            <a:chExt cx="3663950" cy="4878070"/>
          </a:xfrm>
        </p:grpSpPr>
        <p:sp>
          <p:nvSpPr>
            <p:cNvPr id="3" name="Freeform 3"/>
            <p:cNvSpPr/>
            <p:nvPr/>
          </p:nvSpPr>
          <p:spPr>
            <a:xfrm>
              <a:off x="31750" y="31750"/>
              <a:ext cx="3600450" cy="4814570"/>
            </a:xfrm>
            <a:custGeom>
              <a:avLst/>
              <a:gdLst/>
              <a:ahLst/>
              <a:cxnLst/>
              <a:rect l="l" t="t" r="r" b="b"/>
              <a:pathLst>
                <a:path w="3600450" h="4814570">
                  <a:moveTo>
                    <a:pt x="0" y="0"/>
                  </a:moveTo>
                  <a:lnTo>
                    <a:pt x="3600450" y="0"/>
                  </a:lnTo>
                  <a:lnTo>
                    <a:pt x="3600450" y="4814570"/>
                  </a:lnTo>
                  <a:lnTo>
                    <a:pt x="0" y="4814570"/>
                  </a:lnTo>
                  <a:close/>
                </a:path>
              </a:pathLst>
            </a:custGeom>
            <a:blipFill>
              <a:blip r:embed="rId2"/>
              <a:stretch>
                <a:fillRect l="-59832" r="-59832"/>
              </a:stretch>
            </a:blipFill>
          </p:spPr>
        </p:sp>
        <p:sp>
          <p:nvSpPr>
            <p:cNvPr id="4" name="Freeform 4"/>
            <p:cNvSpPr/>
            <p:nvPr/>
          </p:nvSpPr>
          <p:spPr>
            <a:xfrm>
              <a:off x="0" y="0"/>
              <a:ext cx="3663950" cy="4878070"/>
            </a:xfrm>
            <a:custGeom>
              <a:avLst/>
              <a:gdLst/>
              <a:ahLst/>
              <a:cxnLst/>
              <a:rect l="l" t="t" r="r" b="b"/>
              <a:pathLst>
                <a:path w="3663950" h="4878070">
                  <a:moveTo>
                    <a:pt x="3663950" y="4878070"/>
                  </a:moveTo>
                  <a:lnTo>
                    <a:pt x="0" y="4878070"/>
                  </a:lnTo>
                  <a:lnTo>
                    <a:pt x="0" y="0"/>
                  </a:lnTo>
                  <a:lnTo>
                    <a:pt x="3663950" y="0"/>
                  </a:lnTo>
                  <a:lnTo>
                    <a:pt x="3663950" y="4878070"/>
                  </a:lnTo>
                  <a:close/>
                  <a:moveTo>
                    <a:pt x="63500" y="4814570"/>
                  </a:moveTo>
                  <a:lnTo>
                    <a:pt x="3600450" y="4814570"/>
                  </a:lnTo>
                  <a:lnTo>
                    <a:pt x="3600450" y="63500"/>
                  </a:lnTo>
                  <a:lnTo>
                    <a:pt x="63500" y="63500"/>
                  </a:lnTo>
                  <a:lnTo>
                    <a:pt x="63500" y="4814570"/>
                  </a:lnTo>
                  <a:close/>
                </a:path>
              </a:pathLst>
            </a:custGeom>
            <a:solidFill>
              <a:srgbClr val="F1EBE5"/>
            </a:solidFill>
          </p:spPr>
        </p:sp>
      </p:grpSp>
      <p:sp>
        <p:nvSpPr>
          <p:cNvPr id="5" name="TextBox 5"/>
          <p:cNvSpPr txBox="1"/>
          <p:nvPr/>
        </p:nvSpPr>
        <p:spPr>
          <a:xfrm>
            <a:off x="0" y="96269"/>
            <a:ext cx="8385935" cy="1024890"/>
          </a:xfrm>
          <a:prstGeom prst="rect">
            <a:avLst/>
          </a:prstGeom>
        </p:spPr>
        <p:txBody>
          <a:bodyPr lIns="0" tIns="0" rIns="0" bIns="0" rtlCol="0" anchor="t">
            <a:spAutoFit/>
          </a:bodyPr>
          <a:lstStyle/>
          <a:p>
            <a:pPr marL="0" lvl="0" indent="0">
              <a:lnSpc>
                <a:spcPts val="7979"/>
              </a:lnSpc>
            </a:pPr>
            <a:r>
              <a:rPr lang="en-US" sz="6999" spc="-293">
                <a:solidFill>
                  <a:srgbClr val="FFFFFF"/>
                </a:solidFill>
                <a:latin typeface="Be Vietnam Ultra-Bold"/>
              </a:rPr>
              <a:t>RESULT:</a:t>
            </a:r>
          </a:p>
        </p:txBody>
      </p:sp>
      <p:sp>
        <p:nvSpPr>
          <p:cNvPr id="6" name="TextBox 6"/>
          <p:cNvSpPr txBox="1"/>
          <p:nvPr/>
        </p:nvSpPr>
        <p:spPr>
          <a:xfrm>
            <a:off x="0" y="902084"/>
            <a:ext cx="10597241" cy="9542912"/>
          </a:xfrm>
          <a:prstGeom prst="rect">
            <a:avLst/>
          </a:prstGeom>
        </p:spPr>
        <p:txBody>
          <a:bodyPr lIns="0" tIns="0" rIns="0" bIns="0" rtlCol="0" anchor="t">
            <a:spAutoFit/>
          </a:bodyPr>
          <a:lstStyle/>
          <a:p>
            <a:pPr>
              <a:lnSpc>
                <a:spcPts val="8423"/>
              </a:lnSpc>
            </a:pPr>
            <a:r>
              <a:rPr lang="en-US" sz="5199">
                <a:solidFill>
                  <a:srgbClr val="FFFFFF"/>
                </a:solidFill>
                <a:latin typeface="Quicksand Medium"/>
              </a:rPr>
              <a:t>Upon implementation, the system successfully detects and blocks keyloggers in real-time, preventing unauthorized access to sensitive keystrokes. It enhances the overall security posture of the system, reducing the risk of data breaches and privacy violations.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3139A8"/>
        </a:solidFill>
        <a:effectLst/>
      </p:bgPr>
    </p:bg>
    <p:spTree>
      <p:nvGrpSpPr>
        <p:cNvPr id="1" name=""/>
        <p:cNvGrpSpPr/>
        <p:nvPr/>
      </p:nvGrpSpPr>
      <p:grpSpPr>
        <a:xfrm>
          <a:off x="0" y="0"/>
          <a:ext cx="0" cy="0"/>
          <a:chOff x="0" y="0"/>
          <a:chExt cx="0" cy="0"/>
        </a:xfrm>
      </p:grpSpPr>
      <p:sp>
        <p:nvSpPr>
          <p:cNvPr id="2" name="TextBox 2"/>
          <p:cNvSpPr txBox="1"/>
          <p:nvPr/>
        </p:nvSpPr>
        <p:spPr>
          <a:xfrm>
            <a:off x="4951032" y="38100"/>
            <a:ext cx="8385935" cy="1024890"/>
          </a:xfrm>
          <a:prstGeom prst="rect">
            <a:avLst/>
          </a:prstGeom>
        </p:spPr>
        <p:txBody>
          <a:bodyPr lIns="0" tIns="0" rIns="0" bIns="0" rtlCol="0" anchor="t">
            <a:spAutoFit/>
          </a:bodyPr>
          <a:lstStyle/>
          <a:p>
            <a:pPr marL="0" lvl="0" indent="0">
              <a:lnSpc>
                <a:spcPts val="7979"/>
              </a:lnSpc>
            </a:pPr>
            <a:r>
              <a:rPr lang="en-US" sz="6999" spc="-293">
                <a:solidFill>
                  <a:srgbClr val="FFFFFF"/>
                </a:solidFill>
                <a:latin typeface="Be Vietnam Ultra-Bold"/>
              </a:rPr>
              <a:t>CONCLUSION:</a:t>
            </a:r>
          </a:p>
        </p:txBody>
      </p:sp>
      <p:sp>
        <p:nvSpPr>
          <p:cNvPr id="3" name="TextBox 3"/>
          <p:cNvSpPr txBox="1"/>
          <p:nvPr/>
        </p:nvSpPr>
        <p:spPr>
          <a:xfrm>
            <a:off x="0" y="1395668"/>
            <a:ext cx="18288000" cy="9790182"/>
          </a:xfrm>
          <a:prstGeom prst="rect">
            <a:avLst/>
          </a:prstGeom>
        </p:spPr>
        <p:txBody>
          <a:bodyPr lIns="0" tIns="0" rIns="0" bIns="0" rtlCol="0" anchor="t">
            <a:spAutoFit/>
          </a:bodyPr>
          <a:lstStyle/>
          <a:p>
            <a:pPr>
              <a:lnSpc>
                <a:spcPts val="9719"/>
              </a:lnSpc>
            </a:pPr>
            <a:r>
              <a:rPr lang="en-US" sz="5999">
                <a:solidFill>
                  <a:srgbClr val="FFFFFF"/>
                </a:solidFill>
                <a:latin typeface="Quicksand Medium"/>
              </a:rPr>
              <a:t>The developed system provides an effective defense against keylogger threats, safeguarding user privacy and sensitive information. By proactively detecting and mitigating keylogger attacks, the system helps organizations and individuals maintain a secure computing environment.</a:t>
            </a:r>
          </a:p>
          <a:p>
            <a:pPr>
              <a:lnSpc>
                <a:spcPts val="10043"/>
              </a:lnSpc>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6C892"/>
        </a:solidFill>
        <a:effectLst/>
      </p:bgPr>
    </p:bg>
    <p:spTree>
      <p:nvGrpSpPr>
        <p:cNvPr id="1" name=""/>
        <p:cNvGrpSpPr/>
        <p:nvPr/>
      </p:nvGrpSpPr>
      <p:grpSpPr>
        <a:xfrm>
          <a:off x="0" y="0"/>
          <a:ext cx="0" cy="0"/>
          <a:chOff x="0" y="0"/>
          <a:chExt cx="0" cy="0"/>
        </a:xfrm>
      </p:grpSpPr>
      <p:grpSp>
        <p:nvGrpSpPr>
          <p:cNvPr id="2" name="Group 2"/>
          <p:cNvGrpSpPr/>
          <p:nvPr/>
        </p:nvGrpSpPr>
        <p:grpSpPr>
          <a:xfrm>
            <a:off x="10100733" y="-633455"/>
            <a:ext cx="9434011" cy="11553911"/>
            <a:chOff x="0" y="0"/>
            <a:chExt cx="2385741" cy="2921836"/>
          </a:xfrm>
        </p:grpSpPr>
        <p:sp>
          <p:nvSpPr>
            <p:cNvPr id="3" name="Freeform 3"/>
            <p:cNvSpPr/>
            <p:nvPr/>
          </p:nvSpPr>
          <p:spPr>
            <a:xfrm>
              <a:off x="0" y="0"/>
              <a:ext cx="2385741" cy="2921836"/>
            </a:xfrm>
            <a:custGeom>
              <a:avLst/>
              <a:gdLst/>
              <a:ahLst/>
              <a:cxnLst/>
              <a:rect l="l" t="t" r="r" b="b"/>
              <a:pathLst>
                <a:path w="2385741" h="2921836">
                  <a:moveTo>
                    <a:pt x="0" y="0"/>
                  </a:moveTo>
                  <a:lnTo>
                    <a:pt x="2385741" y="0"/>
                  </a:lnTo>
                  <a:lnTo>
                    <a:pt x="2385741" y="2921836"/>
                  </a:lnTo>
                  <a:lnTo>
                    <a:pt x="0" y="2921836"/>
                  </a:lnTo>
                  <a:close/>
                </a:path>
              </a:pathLst>
            </a:custGeom>
            <a:solidFill>
              <a:srgbClr val="F1EBE5"/>
            </a:solidFill>
          </p:spPr>
        </p:sp>
        <p:sp>
          <p:nvSpPr>
            <p:cNvPr id="4" name="TextBox 4"/>
            <p:cNvSpPr txBox="1"/>
            <p:nvPr/>
          </p:nvSpPr>
          <p:spPr>
            <a:xfrm>
              <a:off x="0" y="19050"/>
              <a:ext cx="2385741" cy="2902786"/>
            </a:xfrm>
            <a:prstGeom prst="rect">
              <a:avLst/>
            </a:prstGeom>
          </p:spPr>
          <p:txBody>
            <a:bodyPr lIns="50800" tIns="50800" rIns="50800" bIns="50800" rtlCol="0" anchor="ctr"/>
            <a:lstStyle/>
            <a:p>
              <a:pPr algn="ctr">
                <a:lnSpc>
                  <a:spcPts val="2266"/>
                </a:lnSpc>
              </a:pPr>
              <a:endParaRPr/>
            </a:p>
          </p:txBody>
        </p:sp>
      </p:grpSp>
      <p:sp>
        <p:nvSpPr>
          <p:cNvPr id="5" name="Freeform 5"/>
          <p:cNvSpPr/>
          <p:nvPr/>
        </p:nvSpPr>
        <p:spPr>
          <a:xfrm>
            <a:off x="11164457" y="1714729"/>
            <a:ext cx="5904343" cy="6857542"/>
          </a:xfrm>
          <a:custGeom>
            <a:avLst/>
            <a:gdLst/>
            <a:ahLst/>
            <a:cxnLst/>
            <a:rect l="l" t="t" r="r" b="b"/>
            <a:pathLst>
              <a:path w="5904343" h="6857542">
                <a:moveTo>
                  <a:pt x="0" y="0"/>
                </a:moveTo>
                <a:lnTo>
                  <a:pt x="5904343" y="0"/>
                </a:lnTo>
                <a:lnTo>
                  <a:pt x="5904343" y="6857542"/>
                </a:lnTo>
                <a:lnTo>
                  <a:pt x="0" y="6857542"/>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sp>
        <p:nvSpPr>
          <p:cNvPr id="6" name="TextBox 6"/>
          <p:cNvSpPr txBox="1"/>
          <p:nvPr/>
        </p:nvSpPr>
        <p:spPr>
          <a:xfrm>
            <a:off x="0" y="38100"/>
            <a:ext cx="9926313" cy="1024890"/>
          </a:xfrm>
          <a:prstGeom prst="rect">
            <a:avLst/>
          </a:prstGeom>
        </p:spPr>
        <p:txBody>
          <a:bodyPr lIns="0" tIns="0" rIns="0" bIns="0" rtlCol="0" anchor="t">
            <a:spAutoFit/>
          </a:bodyPr>
          <a:lstStyle/>
          <a:p>
            <a:pPr marL="0" lvl="0" indent="0">
              <a:lnSpc>
                <a:spcPts val="7979"/>
              </a:lnSpc>
            </a:pPr>
            <a:r>
              <a:rPr lang="en-US" sz="6999" spc="-293">
                <a:solidFill>
                  <a:srgbClr val="FFFFFF"/>
                </a:solidFill>
                <a:latin typeface="Be Vietnam Ultra-Bold"/>
              </a:rPr>
              <a:t>FUTURE SCOPE:</a:t>
            </a:r>
          </a:p>
        </p:txBody>
      </p:sp>
      <p:sp>
        <p:nvSpPr>
          <p:cNvPr id="7" name="TextBox 7"/>
          <p:cNvSpPr txBox="1"/>
          <p:nvPr/>
        </p:nvSpPr>
        <p:spPr>
          <a:xfrm>
            <a:off x="-87210" y="910590"/>
            <a:ext cx="10100733" cy="9247253"/>
          </a:xfrm>
          <a:prstGeom prst="rect">
            <a:avLst/>
          </a:prstGeom>
        </p:spPr>
        <p:txBody>
          <a:bodyPr lIns="0" tIns="0" rIns="0" bIns="0" rtlCol="0" anchor="t">
            <a:spAutoFit/>
          </a:bodyPr>
          <a:lstStyle/>
          <a:p>
            <a:pPr marL="820409" lvl="1" indent="-410205">
              <a:lnSpc>
                <a:spcPts val="6155"/>
              </a:lnSpc>
              <a:buAutoNum type="arabicPeriod"/>
            </a:pPr>
            <a:r>
              <a:rPr lang="en-US" sz="3799">
                <a:solidFill>
                  <a:srgbClr val="3139A8"/>
                </a:solidFill>
                <a:latin typeface="Quicksand Medium"/>
              </a:rPr>
              <a:t>Integration with machine learning algorithms for advanced threat detection and adaptive defense mechanisms.</a:t>
            </a:r>
          </a:p>
          <a:p>
            <a:pPr marL="820409" lvl="1" indent="-410205">
              <a:lnSpc>
                <a:spcPts val="6155"/>
              </a:lnSpc>
              <a:buAutoNum type="arabicPeriod"/>
            </a:pPr>
            <a:r>
              <a:rPr lang="en-US" sz="3799">
                <a:solidFill>
                  <a:srgbClr val="3139A8"/>
                </a:solidFill>
                <a:latin typeface="Quicksand Medium"/>
              </a:rPr>
              <a:t>Support for multi-platform compatibility, including desktops, laptops, smartphones, and IoT devices.</a:t>
            </a:r>
          </a:p>
          <a:p>
            <a:pPr marL="820409" lvl="1" indent="-410205">
              <a:lnSpc>
                <a:spcPts val="6155"/>
              </a:lnSpc>
              <a:buAutoNum type="arabicPeriod"/>
            </a:pPr>
            <a:r>
              <a:rPr lang="en-US" sz="3799">
                <a:solidFill>
                  <a:srgbClr val="3139A8"/>
                </a:solidFill>
                <a:latin typeface="Quicksand Medium"/>
              </a:rPr>
              <a:t>Collaboration with cybersecurity researchers and industry experts to stay updated on emerging keylogger threats and evolving security best practices.</a:t>
            </a:r>
          </a:p>
          <a:p>
            <a:pPr>
              <a:lnSpc>
                <a:spcPts val="5507"/>
              </a:lnSpc>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1EBE5"/>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5703553" cy="3208249"/>
          </a:xfrm>
        </p:grpSpPr>
        <p:sp>
          <p:nvSpPr>
            <p:cNvPr id="3" name="Freeform 3"/>
            <p:cNvSpPr/>
            <p:nvPr/>
          </p:nvSpPr>
          <p:spPr>
            <a:xfrm>
              <a:off x="0" y="0"/>
              <a:ext cx="5703553" cy="3208249"/>
            </a:xfrm>
            <a:custGeom>
              <a:avLst/>
              <a:gdLst/>
              <a:ahLst/>
              <a:cxnLst/>
              <a:rect l="l" t="t" r="r" b="b"/>
              <a:pathLst>
                <a:path w="5703553" h="3208249">
                  <a:moveTo>
                    <a:pt x="6350" y="0"/>
                  </a:moveTo>
                  <a:lnTo>
                    <a:pt x="5697203" y="0"/>
                  </a:lnTo>
                  <a:cubicBezTo>
                    <a:pt x="5700710" y="0"/>
                    <a:pt x="5703553" y="2843"/>
                    <a:pt x="5703553" y="6350"/>
                  </a:cubicBezTo>
                  <a:lnTo>
                    <a:pt x="5703553" y="3201899"/>
                  </a:lnTo>
                  <a:cubicBezTo>
                    <a:pt x="5703553" y="3203583"/>
                    <a:pt x="5702884" y="3205198"/>
                    <a:pt x="5701693" y="3206389"/>
                  </a:cubicBezTo>
                  <a:cubicBezTo>
                    <a:pt x="5700502" y="3207580"/>
                    <a:pt x="5698887" y="3208249"/>
                    <a:pt x="5697203" y="3208249"/>
                  </a:cubicBezTo>
                  <a:lnTo>
                    <a:pt x="6350" y="3208249"/>
                  </a:lnTo>
                  <a:cubicBezTo>
                    <a:pt x="2843" y="3208249"/>
                    <a:pt x="0" y="3205406"/>
                    <a:pt x="0" y="3201899"/>
                  </a:cubicBezTo>
                  <a:lnTo>
                    <a:pt x="0" y="6350"/>
                  </a:lnTo>
                  <a:cubicBezTo>
                    <a:pt x="0" y="2843"/>
                    <a:pt x="2843" y="0"/>
                    <a:pt x="6350" y="0"/>
                  </a:cubicBezTo>
                  <a:close/>
                </a:path>
              </a:pathLst>
            </a:custGeom>
            <a:solidFill>
              <a:srgbClr val="3139A8"/>
            </a:solidFill>
            <a:ln w="9525" cap="sq">
              <a:solidFill>
                <a:srgbClr val="000000"/>
              </a:solidFill>
              <a:prstDash val="solid"/>
              <a:miter/>
            </a:ln>
          </p:spPr>
        </p:sp>
        <p:sp>
          <p:nvSpPr>
            <p:cNvPr id="4" name="TextBox 4"/>
            <p:cNvSpPr txBox="1"/>
            <p:nvPr/>
          </p:nvSpPr>
          <p:spPr>
            <a:xfrm>
              <a:off x="0" y="-38100"/>
              <a:ext cx="5703553" cy="3246349"/>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0" y="141605"/>
            <a:ext cx="18288000" cy="887095"/>
          </a:xfrm>
          <a:prstGeom prst="rect">
            <a:avLst/>
          </a:prstGeom>
        </p:spPr>
        <p:txBody>
          <a:bodyPr lIns="0" tIns="0" rIns="0" bIns="0" rtlCol="0" anchor="t">
            <a:spAutoFit/>
          </a:bodyPr>
          <a:lstStyle/>
          <a:p>
            <a:pPr algn="ctr">
              <a:lnSpc>
                <a:spcPts val="7279"/>
              </a:lnSpc>
            </a:pPr>
            <a:r>
              <a:rPr lang="en-US" sz="5199">
                <a:solidFill>
                  <a:srgbClr val="FFFFFF"/>
                </a:solidFill>
                <a:latin typeface="Canva Sans Bold"/>
              </a:rPr>
              <a:t>System Development Approach:</a:t>
            </a:r>
          </a:p>
        </p:txBody>
      </p:sp>
      <p:sp>
        <p:nvSpPr>
          <p:cNvPr id="6" name="TextBox 6"/>
          <p:cNvSpPr txBox="1"/>
          <p:nvPr/>
        </p:nvSpPr>
        <p:spPr>
          <a:xfrm>
            <a:off x="0" y="1978524"/>
            <a:ext cx="18288000" cy="7054851"/>
          </a:xfrm>
          <a:prstGeom prst="rect">
            <a:avLst/>
          </a:prstGeom>
        </p:spPr>
        <p:txBody>
          <a:bodyPr lIns="0" tIns="0" rIns="0" bIns="0" rtlCol="0" anchor="t">
            <a:spAutoFit/>
          </a:bodyPr>
          <a:lstStyle/>
          <a:p>
            <a:pPr>
              <a:lnSpc>
                <a:spcPts val="6999"/>
              </a:lnSpc>
            </a:pPr>
            <a:r>
              <a:rPr lang="en-US" sz="4999">
                <a:solidFill>
                  <a:srgbClr val="FFFFFF"/>
                </a:solidFill>
                <a:latin typeface="Canva Sans"/>
              </a:rPr>
              <a:t>The system will be developed using an agile software development methodology. This approach allows for flexibility and adaptability, enabling continuous improvements and updates to address evolving security threats. Regular feedback from stakeholders will guide the development process, ensuring alignment with user needs and security requirements.</a:t>
            </a:r>
          </a:p>
          <a:p>
            <a:pPr>
              <a:lnSpc>
                <a:spcPts val="6999"/>
              </a:lnSpc>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5383FF"/>
        </a:solidFill>
        <a:effectLst/>
      </p:bgPr>
    </p:bg>
    <p:spTree>
      <p:nvGrpSpPr>
        <p:cNvPr id="1" name=""/>
        <p:cNvGrpSpPr/>
        <p:nvPr/>
      </p:nvGrpSpPr>
      <p:grpSpPr>
        <a:xfrm>
          <a:off x="0" y="0"/>
          <a:ext cx="0" cy="0"/>
          <a:chOff x="0" y="0"/>
          <a:chExt cx="0" cy="0"/>
        </a:xfrm>
      </p:grpSpPr>
      <p:grpSp>
        <p:nvGrpSpPr>
          <p:cNvPr id="2" name="Group 2"/>
          <p:cNvGrpSpPr/>
          <p:nvPr/>
        </p:nvGrpSpPr>
        <p:grpSpPr>
          <a:xfrm>
            <a:off x="10919864" y="-633455"/>
            <a:ext cx="8614880" cy="11553911"/>
            <a:chOff x="0" y="0"/>
            <a:chExt cx="2178593" cy="2921836"/>
          </a:xfrm>
        </p:grpSpPr>
        <p:sp>
          <p:nvSpPr>
            <p:cNvPr id="3" name="Freeform 3"/>
            <p:cNvSpPr/>
            <p:nvPr/>
          </p:nvSpPr>
          <p:spPr>
            <a:xfrm>
              <a:off x="0" y="0"/>
              <a:ext cx="2178593" cy="2921836"/>
            </a:xfrm>
            <a:custGeom>
              <a:avLst/>
              <a:gdLst/>
              <a:ahLst/>
              <a:cxnLst/>
              <a:rect l="l" t="t" r="r" b="b"/>
              <a:pathLst>
                <a:path w="2178593" h="2921836">
                  <a:moveTo>
                    <a:pt x="0" y="0"/>
                  </a:moveTo>
                  <a:lnTo>
                    <a:pt x="2178593" y="0"/>
                  </a:lnTo>
                  <a:lnTo>
                    <a:pt x="2178593" y="2921836"/>
                  </a:lnTo>
                  <a:lnTo>
                    <a:pt x="0" y="2921836"/>
                  </a:lnTo>
                  <a:close/>
                </a:path>
              </a:pathLst>
            </a:custGeom>
            <a:solidFill>
              <a:srgbClr val="F1EBE5"/>
            </a:solidFill>
          </p:spPr>
        </p:sp>
        <p:sp>
          <p:nvSpPr>
            <p:cNvPr id="4" name="TextBox 4"/>
            <p:cNvSpPr txBox="1"/>
            <p:nvPr/>
          </p:nvSpPr>
          <p:spPr>
            <a:xfrm>
              <a:off x="0" y="19050"/>
              <a:ext cx="2178593" cy="2902786"/>
            </a:xfrm>
            <a:prstGeom prst="rect">
              <a:avLst/>
            </a:prstGeom>
          </p:spPr>
          <p:txBody>
            <a:bodyPr lIns="50800" tIns="50800" rIns="50800" bIns="50800" rtlCol="0" anchor="ctr"/>
            <a:lstStyle/>
            <a:p>
              <a:pPr algn="ctr">
                <a:lnSpc>
                  <a:spcPts val="2266"/>
                </a:lnSpc>
              </a:pPr>
              <a:endParaRPr/>
            </a:p>
          </p:txBody>
        </p:sp>
      </p:grpSp>
      <p:sp>
        <p:nvSpPr>
          <p:cNvPr id="5" name="Freeform 5"/>
          <p:cNvSpPr/>
          <p:nvPr/>
        </p:nvSpPr>
        <p:spPr>
          <a:xfrm>
            <a:off x="11744995" y="1670607"/>
            <a:ext cx="5959485" cy="6945787"/>
          </a:xfrm>
          <a:custGeom>
            <a:avLst/>
            <a:gdLst/>
            <a:ahLst/>
            <a:cxnLst/>
            <a:rect l="l" t="t" r="r" b="b"/>
            <a:pathLst>
              <a:path w="5959485" h="6945787">
                <a:moveTo>
                  <a:pt x="0" y="0"/>
                </a:moveTo>
                <a:lnTo>
                  <a:pt x="5959485" y="0"/>
                </a:lnTo>
                <a:lnTo>
                  <a:pt x="5959485" y="6945786"/>
                </a:lnTo>
                <a:lnTo>
                  <a:pt x="0" y="6945786"/>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sp>
        <p:nvSpPr>
          <p:cNvPr id="6" name="TextBox 6"/>
          <p:cNvSpPr txBox="1"/>
          <p:nvPr/>
        </p:nvSpPr>
        <p:spPr>
          <a:xfrm>
            <a:off x="0" y="38100"/>
            <a:ext cx="8797353" cy="914781"/>
          </a:xfrm>
          <a:prstGeom prst="rect">
            <a:avLst/>
          </a:prstGeom>
        </p:spPr>
        <p:txBody>
          <a:bodyPr lIns="0" tIns="0" rIns="0" bIns="0" rtlCol="0" anchor="t">
            <a:spAutoFit/>
          </a:bodyPr>
          <a:lstStyle/>
          <a:p>
            <a:pPr marL="0" lvl="0" indent="0">
              <a:lnSpc>
                <a:spcPts val="7182"/>
              </a:lnSpc>
            </a:pPr>
            <a:r>
              <a:rPr lang="en-US" sz="6300" spc="-264">
                <a:solidFill>
                  <a:srgbClr val="FFFFFF"/>
                </a:solidFill>
                <a:latin typeface="Be Vietnam Ultra-Bold"/>
              </a:rPr>
              <a:t>REFERENCES:</a:t>
            </a:r>
          </a:p>
        </p:txBody>
      </p:sp>
      <p:sp>
        <p:nvSpPr>
          <p:cNvPr id="7" name="TextBox 7"/>
          <p:cNvSpPr txBox="1"/>
          <p:nvPr/>
        </p:nvSpPr>
        <p:spPr>
          <a:xfrm>
            <a:off x="0" y="1059196"/>
            <a:ext cx="10919864" cy="15641197"/>
          </a:xfrm>
          <a:prstGeom prst="rect">
            <a:avLst/>
          </a:prstGeom>
        </p:spPr>
        <p:txBody>
          <a:bodyPr lIns="0" tIns="0" rIns="0" bIns="0" rtlCol="0" anchor="t">
            <a:spAutoFit/>
          </a:bodyPr>
          <a:lstStyle/>
          <a:p>
            <a:pPr>
              <a:lnSpc>
                <a:spcPts val="7775"/>
              </a:lnSpc>
            </a:pPr>
            <a:r>
              <a:rPr lang="en-US" sz="4799">
                <a:solidFill>
                  <a:srgbClr val="47200F"/>
                </a:solidFill>
                <a:latin typeface="Quicksand Medium"/>
              </a:rPr>
              <a:t>The development of this system is informed by a range of reputable sources, including academic research papers, industry standards such as NIST guidelines, and security blogs and forums. Key references include works by cybersecurity experts and organizations such as SANS Institute, OWASP, and IEEE Security &amp; Privacy.</a:t>
            </a:r>
          </a:p>
          <a:p>
            <a:pPr>
              <a:lnSpc>
                <a:spcPts val="7775"/>
              </a:lnSpc>
            </a:pPr>
            <a:endParaRPr/>
          </a:p>
          <a:p>
            <a:pPr>
              <a:lnSpc>
                <a:spcPts val="7775"/>
              </a:lnSpc>
            </a:pPr>
            <a:endParaRPr/>
          </a:p>
          <a:p>
            <a:pPr>
              <a:lnSpc>
                <a:spcPts val="7775"/>
              </a:lnSpc>
            </a:pPr>
            <a:endParaRPr/>
          </a:p>
          <a:p>
            <a:pPr>
              <a:lnSpc>
                <a:spcPts val="7775"/>
              </a:lnSpc>
            </a:pPr>
            <a:endParaRPr/>
          </a:p>
          <a:p>
            <a:pPr>
              <a:lnSpc>
                <a:spcPts val="7775"/>
              </a:lnSpc>
            </a:pPr>
            <a:endParaRPr/>
          </a:p>
          <a:p>
            <a:pPr>
              <a:lnSpc>
                <a:spcPts val="7775"/>
              </a:lnSpc>
            </a:pPr>
            <a:endParaRPr/>
          </a:p>
          <a:p>
            <a:pPr>
              <a:lnSpc>
                <a:spcPts val="7775"/>
              </a:lnSpc>
            </a:pP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1EBE5"/>
        </a:solidFill>
        <a:effectLst/>
      </p:bgPr>
    </p:bg>
    <p:spTree>
      <p:nvGrpSpPr>
        <p:cNvPr id="1" name=""/>
        <p:cNvGrpSpPr/>
        <p:nvPr/>
      </p:nvGrpSpPr>
      <p:grpSpPr>
        <a:xfrm>
          <a:off x="0" y="0"/>
          <a:ext cx="0" cy="0"/>
          <a:chOff x="0" y="0"/>
          <a:chExt cx="0" cy="0"/>
        </a:xfrm>
      </p:grpSpPr>
      <p:grpSp>
        <p:nvGrpSpPr>
          <p:cNvPr id="2" name="Group 2"/>
          <p:cNvGrpSpPr/>
          <p:nvPr/>
        </p:nvGrpSpPr>
        <p:grpSpPr>
          <a:xfrm>
            <a:off x="-444633" y="9730382"/>
            <a:ext cx="19177267" cy="1113237"/>
            <a:chOff x="0" y="0"/>
            <a:chExt cx="5050803" cy="293198"/>
          </a:xfrm>
        </p:grpSpPr>
        <p:sp>
          <p:nvSpPr>
            <p:cNvPr id="3" name="Freeform 3"/>
            <p:cNvSpPr/>
            <p:nvPr/>
          </p:nvSpPr>
          <p:spPr>
            <a:xfrm>
              <a:off x="0" y="0"/>
              <a:ext cx="5050803" cy="293198"/>
            </a:xfrm>
            <a:custGeom>
              <a:avLst/>
              <a:gdLst/>
              <a:ahLst/>
              <a:cxnLst/>
              <a:rect l="l" t="t" r="r" b="b"/>
              <a:pathLst>
                <a:path w="5050803" h="293198">
                  <a:moveTo>
                    <a:pt x="0" y="0"/>
                  </a:moveTo>
                  <a:lnTo>
                    <a:pt x="5050803" y="0"/>
                  </a:lnTo>
                  <a:lnTo>
                    <a:pt x="5050803" y="293198"/>
                  </a:lnTo>
                  <a:lnTo>
                    <a:pt x="0" y="293198"/>
                  </a:lnTo>
                  <a:close/>
                </a:path>
              </a:pathLst>
            </a:custGeom>
            <a:solidFill>
              <a:srgbClr val="5383FF"/>
            </a:solidFill>
          </p:spPr>
        </p:sp>
        <p:sp>
          <p:nvSpPr>
            <p:cNvPr id="4" name="TextBox 4"/>
            <p:cNvSpPr txBox="1"/>
            <p:nvPr/>
          </p:nvSpPr>
          <p:spPr>
            <a:xfrm>
              <a:off x="0" y="-38100"/>
              <a:ext cx="5050803" cy="331298"/>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444633" y="-556618"/>
            <a:ext cx="19177267" cy="1113237"/>
            <a:chOff x="0" y="0"/>
            <a:chExt cx="5050803" cy="293198"/>
          </a:xfrm>
        </p:grpSpPr>
        <p:sp>
          <p:nvSpPr>
            <p:cNvPr id="6" name="Freeform 6"/>
            <p:cNvSpPr/>
            <p:nvPr/>
          </p:nvSpPr>
          <p:spPr>
            <a:xfrm>
              <a:off x="0" y="0"/>
              <a:ext cx="5050803" cy="293198"/>
            </a:xfrm>
            <a:custGeom>
              <a:avLst/>
              <a:gdLst/>
              <a:ahLst/>
              <a:cxnLst/>
              <a:rect l="l" t="t" r="r" b="b"/>
              <a:pathLst>
                <a:path w="5050803" h="293198">
                  <a:moveTo>
                    <a:pt x="0" y="0"/>
                  </a:moveTo>
                  <a:lnTo>
                    <a:pt x="5050803" y="0"/>
                  </a:lnTo>
                  <a:lnTo>
                    <a:pt x="5050803" y="293198"/>
                  </a:lnTo>
                  <a:lnTo>
                    <a:pt x="0" y="293198"/>
                  </a:lnTo>
                  <a:close/>
                </a:path>
              </a:pathLst>
            </a:custGeom>
            <a:solidFill>
              <a:srgbClr val="06C892"/>
            </a:solidFill>
          </p:spPr>
        </p:sp>
        <p:sp>
          <p:nvSpPr>
            <p:cNvPr id="7" name="TextBox 7"/>
            <p:cNvSpPr txBox="1"/>
            <p:nvPr/>
          </p:nvSpPr>
          <p:spPr>
            <a:xfrm>
              <a:off x="0" y="-38100"/>
              <a:ext cx="5050803" cy="331298"/>
            </a:xfrm>
            <a:prstGeom prst="rect">
              <a:avLst/>
            </a:prstGeom>
          </p:spPr>
          <p:txBody>
            <a:bodyPr lIns="50800" tIns="50800" rIns="50800" bIns="50800" rtlCol="0" anchor="ctr"/>
            <a:lstStyle/>
            <a:p>
              <a:pPr algn="ctr">
                <a:lnSpc>
                  <a:spcPts val="2659"/>
                </a:lnSpc>
                <a:spcBef>
                  <a:spcPct val="0"/>
                </a:spcBef>
              </a:pPr>
              <a:endParaRPr/>
            </a:p>
          </p:txBody>
        </p:sp>
      </p:grpSp>
      <p:sp>
        <p:nvSpPr>
          <p:cNvPr id="8" name="Freeform 8"/>
          <p:cNvSpPr/>
          <p:nvPr/>
        </p:nvSpPr>
        <p:spPr>
          <a:xfrm>
            <a:off x="10005717" y="1821359"/>
            <a:ext cx="7253583" cy="6644282"/>
          </a:xfrm>
          <a:custGeom>
            <a:avLst/>
            <a:gdLst/>
            <a:ahLst/>
            <a:cxnLst/>
            <a:rect l="l" t="t" r="r" b="b"/>
            <a:pathLst>
              <a:path w="7253583" h="6644282">
                <a:moveTo>
                  <a:pt x="0" y="0"/>
                </a:moveTo>
                <a:lnTo>
                  <a:pt x="7253583" y="0"/>
                </a:lnTo>
                <a:lnTo>
                  <a:pt x="7253583" y="6644282"/>
                </a:lnTo>
                <a:lnTo>
                  <a:pt x="0" y="6644282"/>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sp>
        <p:nvSpPr>
          <p:cNvPr id="9" name="TextBox 9"/>
          <p:cNvSpPr txBox="1"/>
          <p:nvPr/>
        </p:nvSpPr>
        <p:spPr>
          <a:xfrm>
            <a:off x="1219200" y="2697480"/>
            <a:ext cx="7924800" cy="4834889"/>
          </a:xfrm>
          <a:prstGeom prst="rect">
            <a:avLst/>
          </a:prstGeom>
        </p:spPr>
        <p:txBody>
          <a:bodyPr lIns="0" tIns="0" rIns="0" bIns="0" rtlCol="0" anchor="t">
            <a:spAutoFit/>
          </a:bodyPr>
          <a:lstStyle/>
          <a:p>
            <a:pPr marL="0" lvl="0" indent="0">
              <a:lnSpc>
                <a:spcPts val="12479"/>
              </a:lnSpc>
            </a:pPr>
            <a:r>
              <a:rPr lang="en-US" sz="12999" spc="-545">
                <a:solidFill>
                  <a:srgbClr val="3139A8"/>
                </a:solidFill>
                <a:latin typeface="Be Vietnam Ultra-Bold"/>
              </a:rPr>
              <a:t>THANK YOU VERY MUCH!</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1EBE5"/>
        </a:solidFill>
        <a:effectLst/>
      </p:bgPr>
    </p:bg>
    <p:spTree>
      <p:nvGrpSpPr>
        <p:cNvPr id="1" name=""/>
        <p:cNvGrpSpPr/>
        <p:nvPr/>
      </p:nvGrpSpPr>
      <p:grpSpPr>
        <a:xfrm>
          <a:off x="0" y="0"/>
          <a:ext cx="0" cy="0"/>
          <a:chOff x="0" y="0"/>
          <a:chExt cx="0" cy="0"/>
        </a:xfrm>
      </p:grpSpPr>
      <p:grpSp>
        <p:nvGrpSpPr>
          <p:cNvPr id="2" name="Group 2"/>
          <p:cNvGrpSpPr/>
          <p:nvPr/>
        </p:nvGrpSpPr>
        <p:grpSpPr>
          <a:xfrm>
            <a:off x="-444633" y="9730382"/>
            <a:ext cx="19177267" cy="1113237"/>
            <a:chOff x="0" y="0"/>
            <a:chExt cx="5050803" cy="293198"/>
          </a:xfrm>
        </p:grpSpPr>
        <p:sp>
          <p:nvSpPr>
            <p:cNvPr id="3" name="Freeform 3"/>
            <p:cNvSpPr/>
            <p:nvPr/>
          </p:nvSpPr>
          <p:spPr>
            <a:xfrm>
              <a:off x="0" y="0"/>
              <a:ext cx="5050803" cy="293198"/>
            </a:xfrm>
            <a:custGeom>
              <a:avLst/>
              <a:gdLst/>
              <a:ahLst/>
              <a:cxnLst/>
              <a:rect l="l" t="t" r="r" b="b"/>
              <a:pathLst>
                <a:path w="5050803" h="293198">
                  <a:moveTo>
                    <a:pt x="0" y="0"/>
                  </a:moveTo>
                  <a:lnTo>
                    <a:pt x="5050803" y="0"/>
                  </a:lnTo>
                  <a:lnTo>
                    <a:pt x="5050803" y="293198"/>
                  </a:lnTo>
                  <a:lnTo>
                    <a:pt x="0" y="293198"/>
                  </a:lnTo>
                  <a:close/>
                </a:path>
              </a:pathLst>
            </a:custGeom>
            <a:solidFill>
              <a:srgbClr val="5383FF"/>
            </a:solidFill>
          </p:spPr>
        </p:sp>
        <p:sp>
          <p:nvSpPr>
            <p:cNvPr id="4" name="TextBox 4"/>
            <p:cNvSpPr txBox="1"/>
            <p:nvPr/>
          </p:nvSpPr>
          <p:spPr>
            <a:xfrm>
              <a:off x="0" y="-38100"/>
              <a:ext cx="5050803" cy="331298"/>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444633" y="-556618"/>
            <a:ext cx="19177267" cy="1113237"/>
            <a:chOff x="0" y="0"/>
            <a:chExt cx="5050803" cy="293198"/>
          </a:xfrm>
        </p:grpSpPr>
        <p:sp>
          <p:nvSpPr>
            <p:cNvPr id="6" name="Freeform 6"/>
            <p:cNvSpPr/>
            <p:nvPr/>
          </p:nvSpPr>
          <p:spPr>
            <a:xfrm>
              <a:off x="0" y="0"/>
              <a:ext cx="5050803" cy="293198"/>
            </a:xfrm>
            <a:custGeom>
              <a:avLst/>
              <a:gdLst/>
              <a:ahLst/>
              <a:cxnLst/>
              <a:rect l="l" t="t" r="r" b="b"/>
              <a:pathLst>
                <a:path w="5050803" h="293198">
                  <a:moveTo>
                    <a:pt x="0" y="0"/>
                  </a:moveTo>
                  <a:lnTo>
                    <a:pt x="5050803" y="0"/>
                  </a:lnTo>
                  <a:lnTo>
                    <a:pt x="5050803" y="293198"/>
                  </a:lnTo>
                  <a:lnTo>
                    <a:pt x="0" y="293198"/>
                  </a:lnTo>
                  <a:close/>
                </a:path>
              </a:pathLst>
            </a:custGeom>
            <a:solidFill>
              <a:srgbClr val="06C892"/>
            </a:solidFill>
          </p:spPr>
        </p:sp>
        <p:sp>
          <p:nvSpPr>
            <p:cNvPr id="7" name="TextBox 7"/>
            <p:cNvSpPr txBox="1"/>
            <p:nvPr/>
          </p:nvSpPr>
          <p:spPr>
            <a:xfrm>
              <a:off x="0" y="-38100"/>
              <a:ext cx="5050803" cy="331298"/>
            </a:xfrm>
            <a:prstGeom prst="rect">
              <a:avLst/>
            </a:prstGeom>
          </p:spPr>
          <p:txBody>
            <a:bodyPr lIns="50800" tIns="50800" rIns="50800" bIns="50800" rtlCol="0" anchor="ctr"/>
            <a:lstStyle/>
            <a:p>
              <a:pPr algn="ctr">
                <a:lnSpc>
                  <a:spcPts val="2659"/>
                </a:lnSpc>
                <a:spcBef>
                  <a:spcPct val="0"/>
                </a:spcBef>
              </a:pPr>
              <a:endParaRPr/>
            </a:p>
          </p:txBody>
        </p:sp>
      </p:grpSp>
      <p:sp>
        <p:nvSpPr>
          <p:cNvPr id="8" name="TextBox 8"/>
          <p:cNvSpPr txBox="1"/>
          <p:nvPr/>
        </p:nvSpPr>
        <p:spPr>
          <a:xfrm>
            <a:off x="0" y="1495167"/>
            <a:ext cx="8341413" cy="8235215"/>
          </a:xfrm>
          <a:prstGeom prst="rect">
            <a:avLst/>
          </a:prstGeom>
        </p:spPr>
        <p:txBody>
          <a:bodyPr lIns="0" tIns="0" rIns="0" bIns="0" rtlCol="0" anchor="t">
            <a:spAutoFit/>
          </a:bodyPr>
          <a:lstStyle/>
          <a:p>
            <a:pPr algn="just">
              <a:lnSpc>
                <a:spcPts val="4309"/>
              </a:lnSpc>
            </a:pPr>
            <a:endParaRPr/>
          </a:p>
          <a:p>
            <a:pPr marL="877808" lvl="1" indent="-438904" algn="just">
              <a:lnSpc>
                <a:spcPts val="4309"/>
              </a:lnSpc>
              <a:buFont typeface="Arial"/>
              <a:buChar char="•"/>
            </a:pPr>
            <a:r>
              <a:rPr lang="en-US" sz="4065" spc="-170">
                <a:solidFill>
                  <a:srgbClr val="3139A8"/>
                </a:solidFill>
                <a:latin typeface="Be Vietnam"/>
              </a:rPr>
              <a:t>keyloggers;</a:t>
            </a:r>
          </a:p>
          <a:p>
            <a:pPr marL="877808" lvl="1" indent="-438904" algn="just">
              <a:lnSpc>
                <a:spcPts val="4309"/>
              </a:lnSpc>
              <a:buFont typeface="Arial"/>
              <a:buChar char="•"/>
            </a:pPr>
            <a:r>
              <a:rPr lang="en-US" sz="4065" spc="-170">
                <a:solidFill>
                  <a:srgbClr val="3139A8"/>
                </a:solidFill>
                <a:latin typeface="Be Vietnam"/>
              </a:rPr>
              <a:t>funtionality;</a:t>
            </a:r>
          </a:p>
          <a:p>
            <a:pPr marL="877808" lvl="1" indent="-438904" algn="just">
              <a:lnSpc>
                <a:spcPts val="4309"/>
              </a:lnSpc>
              <a:buFont typeface="Arial"/>
              <a:buChar char="•"/>
            </a:pPr>
            <a:r>
              <a:rPr lang="en-US" sz="4065" spc="-170">
                <a:solidFill>
                  <a:srgbClr val="3139A8"/>
                </a:solidFill>
                <a:latin typeface="Be Vietnam"/>
              </a:rPr>
              <a:t>types of keyloggers</a:t>
            </a:r>
          </a:p>
          <a:p>
            <a:pPr marL="877808" lvl="1" indent="-438904" algn="just">
              <a:lnSpc>
                <a:spcPts val="4309"/>
              </a:lnSpc>
              <a:buFont typeface="Arial"/>
              <a:buChar char="•"/>
            </a:pPr>
            <a:r>
              <a:rPr lang="en-US" sz="4065" spc="-170">
                <a:solidFill>
                  <a:srgbClr val="3139A8"/>
                </a:solidFill>
                <a:latin typeface="Be Vietnam"/>
              </a:rPr>
              <a:t>how keyloggers works;</a:t>
            </a:r>
          </a:p>
          <a:p>
            <a:pPr marL="877808" lvl="1" indent="-438904" algn="just">
              <a:lnSpc>
                <a:spcPts val="4309"/>
              </a:lnSpc>
              <a:buFont typeface="Arial"/>
              <a:buChar char="•"/>
            </a:pPr>
            <a:r>
              <a:rPr lang="en-US" sz="4065" spc="-170">
                <a:solidFill>
                  <a:srgbClr val="3139A8"/>
                </a:solidFill>
                <a:latin typeface="Be Vietnam"/>
              </a:rPr>
              <a:t>pervention;</a:t>
            </a:r>
          </a:p>
          <a:p>
            <a:pPr marL="877808" lvl="1" indent="-438904" algn="just">
              <a:lnSpc>
                <a:spcPts val="4309"/>
              </a:lnSpc>
              <a:buFont typeface="Arial"/>
              <a:buChar char="•"/>
            </a:pPr>
            <a:r>
              <a:rPr lang="en-US" sz="4065" spc="-170">
                <a:solidFill>
                  <a:srgbClr val="3139A8"/>
                </a:solidFill>
                <a:latin typeface="Be Vietnam"/>
              </a:rPr>
              <a:t>problem statement;</a:t>
            </a:r>
          </a:p>
          <a:p>
            <a:pPr marL="877808" lvl="1" indent="-438904" algn="just">
              <a:lnSpc>
                <a:spcPts val="4309"/>
              </a:lnSpc>
              <a:buFont typeface="Arial"/>
              <a:buChar char="•"/>
            </a:pPr>
            <a:r>
              <a:rPr lang="en-US" sz="4065" spc="-170">
                <a:solidFill>
                  <a:srgbClr val="3139A8"/>
                </a:solidFill>
                <a:latin typeface="Be Vietnam"/>
              </a:rPr>
              <a:t>proposed system;</a:t>
            </a:r>
          </a:p>
          <a:p>
            <a:pPr marL="877808" lvl="1" indent="-438904" algn="just">
              <a:lnSpc>
                <a:spcPts val="4309"/>
              </a:lnSpc>
              <a:buFont typeface="Arial"/>
              <a:buChar char="•"/>
            </a:pPr>
            <a:r>
              <a:rPr lang="en-US" sz="4065" spc="-170">
                <a:solidFill>
                  <a:srgbClr val="3139A8"/>
                </a:solidFill>
                <a:latin typeface="Be Vietnam"/>
              </a:rPr>
              <a:t>system development approach;</a:t>
            </a:r>
          </a:p>
          <a:p>
            <a:pPr marL="877808" lvl="1" indent="-438904" algn="just">
              <a:lnSpc>
                <a:spcPts val="4309"/>
              </a:lnSpc>
              <a:buFont typeface="Arial"/>
              <a:buChar char="•"/>
            </a:pPr>
            <a:r>
              <a:rPr lang="en-US" sz="4065" spc="-170">
                <a:solidFill>
                  <a:srgbClr val="3139A8"/>
                </a:solidFill>
                <a:latin typeface="Be Vietnam"/>
              </a:rPr>
              <a:t>algorithm and deleopment;</a:t>
            </a:r>
          </a:p>
          <a:p>
            <a:pPr marL="877808" lvl="1" indent="-438904" algn="just">
              <a:lnSpc>
                <a:spcPts val="4309"/>
              </a:lnSpc>
              <a:buFont typeface="Arial"/>
              <a:buChar char="•"/>
            </a:pPr>
            <a:r>
              <a:rPr lang="en-US" sz="4065" spc="-170">
                <a:solidFill>
                  <a:srgbClr val="3139A8"/>
                </a:solidFill>
                <a:latin typeface="Be Vietnam"/>
              </a:rPr>
              <a:t>result;</a:t>
            </a:r>
          </a:p>
          <a:p>
            <a:pPr marL="877808" lvl="1" indent="-438904" algn="just">
              <a:lnSpc>
                <a:spcPts val="4309"/>
              </a:lnSpc>
              <a:buFont typeface="Arial"/>
              <a:buChar char="•"/>
            </a:pPr>
            <a:r>
              <a:rPr lang="en-US" sz="4065" spc="-170">
                <a:solidFill>
                  <a:srgbClr val="3139A8"/>
                </a:solidFill>
                <a:latin typeface="Be Vietnam"/>
              </a:rPr>
              <a:t>conclusion;</a:t>
            </a:r>
          </a:p>
          <a:p>
            <a:pPr marL="877808" lvl="1" indent="-438904" algn="just">
              <a:lnSpc>
                <a:spcPts val="4309"/>
              </a:lnSpc>
              <a:buFont typeface="Arial"/>
              <a:buChar char="•"/>
            </a:pPr>
            <a:r>
              <a:rPr lang="en-US" sz="4065" spc="-170">
                <a:solidFill>
                  <a:srgbClr val="3139A8"/>
                </a:solidFill>
                <a:latin typeface="Be Vietnam"/>
              </a:rPr>
              <a:t>future scopr;</a:t>
            </a:r>
          </a:p>
          <a:p>
            <a:pPr marL="985756" lvl="1" indent="-492878" algn="just">
              <a:lnSpc>
                <a:spcPts val="4839"/>
              </a:lnSpc>
              <a:buFont typeface="Arial"/>
              <a:buChar char="•"/>
            </a:pPr>
            <a:r>
              <a:rPr lang="en-US" sz="4565" spc="-191">
                <a:solidFill>
                  <a:srgbClr val="3139A8"/>
                </a:solidFill>
                <a:latin typeface="Be Vietnam"/>
              </a:rPr>
              <a:t>references.</a:t>
            </a:r>
          </a:p>
          <a:p>
            <a:pPr algn="just">
              <a:lnSpc>
                <a:spcPts val="4309"/>
              </a:lnSpc>
            </a:pPr>
            <a:endParaRPr/>
          </a:p>
        </p:txBody>
      </p:sp>
      <p:sp>
        <p:nvSpPr>
          <p:cNvPr id="9" name="TextBox 9"/>
          <p:cNvSpPr txBox="1"/>
          <p:nvPr/>
        </p:nvSpPr>
        <p:spPr>
          <a:xfrm>
            <a:off x="0" y="385168"/>
            <a:ext cx="11714218" cy="1566544"/>
          </a:xfrm>
          <a:prstGeom prst="rect">
            <a:avLst/>
          </a:prstGeom>
        </p:spPr>
        <p:txBody>
          <a:bodyPr lIns="0" tIns="0" rIns="0" bIns="0" rtlCol="0" anchor="t">
            <a:spAutoFit/>
          </a:bodyPr>
          <a:lstStyle/>
          <a:p>
            <a:pPr>
              <a:lnSpc>
                <a:spcPts val="12880"/>
              </a:lnSpc>
            </a:pPr>
            <a:r>
              <a:rPr lang="en-US" sz="9200">
                <a:solidFill>
                  <a:srgbClr val="3139A8"/>
                </a:solidFill>
                <a:latin typeface="Canva Sans Bold"/>
              </a:rPr>
              <a:t>LIST OF ELEMENT:</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1EBE5"/>
        </a:solidFill>
        <a:effectLst/>
      </p:bgPr>
    </p:bg>
    <p:spTree>
      <p:nvGrpSpPr>
        <p:cNvPr id="1" name=""/>
        <p:cNvGrpSpPr/>
        <p:nvPr/>
      </p:nvGrpSpPr>
      <p:grpSpPr>
        <a:xfrm>
          <a:off x="0" y="0"/>
          <a:ext cx="0" cy="0"/>
          <a:chOff x="0" y="0"/>
          <a:chExt cx="0" cy="0"/>
        </a:xfrm>
      </p:grpSpPr>
      <p:sp>
        <p:nvSpPr>
          <p:cNvPr id="2" name="TextBox 2"/>
          <p:cNvSpPr txBox="1"/>
          <p:nvPr/>
        </p:nvSpPr>
        <p:spPr>
          <a:xfrm>
            <a:off x="1219200" y="2890758"/>
            <a:ext cx="8385935" cy="1060451"/>
          </a:xfrm>
          <a:prstGeom prst="rect">
            <a:avLst/>
          </a:prstGeom>
        </p:spPr>
        <p:txBody>
          <a:bodyPr lIns="0" tIns="0" rIns="0" bIns="0" rtlCol="0" anchor="t">
            <a:spAutoFit/>
          </a:bodyPr>
          <a:lstStyle/>
          <a:p>
            <a:pPr marL="0" lvl="0" indent="0">
              <a:lnSpc>
                <a:spcPts val="8000"/>
              </a:lnSpc>
            </a:pPr>
            <a:r>
              <a:rPr lang="en-US" sz="8000" spc="-336">
                <a:solidFill>
                  <a:srgbClr val="3139A8"/>
                </a:solidFill>
                <a:latin typeface="Be Vietnam Ultra-Bold"/>
              </a:rPr>
              <a:t>INTRODUCTION</a:t>
            </a:r>
          </a:p>
        </p:txBody>
      </p:sp>
      <p:sp>
        <p:nvSpPr>
          <p:cNvPr id="3" name="TextBox 3"/>
          <p:cNvSpPr txBox="1"/>
          <p:nvPr/>
        </p:nvSpPr>
        <p:spPr>
          <a:xfrm>
            <a:off x="1219200" y="4264422"/>
            <a:ext cx="7570711" cy="6376417"/>
          </a:xfrm>
          <a:prstGeom prst="rect">
            <a:avLst/>
          </a:prstGeom>
        </p:spPr>
        <p:txBody>
          <a:bodyPr lIns="0" tIns="0" rIns="0" bIns="0" rtlCol="0" anchor="t">
            <a:spAutoFit/>
          </a:bodyPr>
          <a:lstStyle/>
          <a:p>
            <a:pPr marL="561336" lvl="1" indent="-280668" algn="just">
              <a:lnSpc>
                <a:spcPts val="4211"/>
              </a:lnSpc>
              <a:buFont typeface="Arial"/>
              <a:buChar char="•"/>
            </a:pPr>
            <a:r>
              <a:rPr lang="en-US" sz="2599">
                <a:solidFill>
                  <a:srgbClr val="3139A8"/>
                </a:solidFill>
                <a:latin typeface="Quicksand Bold"/>
              </a:rPr>
              <a:t>A keylogger or keystroke logger/keyboard capturing is a form of malware or hardware that keeps track of and records your keystrokes as you type.</a:t>
            </a:r>
          </a:p>
          <a:p>
            <a:pPr marL="561336" lvl="1" indent="-280668" algn="just">
              <a:lnSpc>
                <a:spcPts val="4211"/>
              </a:lnSpc>
              <a:buFont typeface="Arial"/>
              <a:buChar char="•"/>
            </a:pPr>
            <a:r>
              <a:rPr lang="en-US" sz="2599">
                <a:solidFill>
                  <a:srgbClr val="3139A8"/>
                </a:solidFill>
                <a:latin typeface="Quicksand Bold"/>
              </a:rPr>
              <a:t> It takes the information and sends it to a hacker using a command-and-control (C&amp;C) server.</a:t>
            </a:r>
          </a:p>
          <a:p>
            <a:pPr marL="561336" lvl="1" indent="-280668" algn="just">
              <a:lnSpc>
                <a:spcPts val="4211"/>
              </a:lnSpc>
              <a:buFont typeface="Arial"/>
              <a:buChar char="•"/>
            </a:pPr>
            <a:r>
              <a:rPr lang="en-US" sz="2599">
                <a:solidFill>
                  <a:srgbClr val="3139A8"/>
                </a:solidFill>
                <a:latin typeface="Quicksand Bold"/>
              </a:rPr>
              <a:t>The hacker then analyzes the keystrokes to locate usernames and passwords and uses them to hack into otherwise secure systems..</a:t>
            </a:r>
          </a:p>
          <a:p>
            <a:pPr algn="just">
              <a:lnSpc>
                <a:spcPts val="4211"/>
              </a:lnSpc>
            </a:pPr>
            <a:endParaRPr/>
          </a:p>
        </p:txBody>
      </p:sp>
      <p:grpSp>
        <p:nvGrpSpPr>
          <p:cNvPr id="4" name="Group 4"/>
          <p:cNvGrpSpPr/>
          <p:nvPr/>
        </p:nvGrpSpPr>
        <p:grpSpPr>
          <a:xfrm>
            <a:off x="9945531" y="1486616"/>
            <a:ext cx="7313769" cy="7313769"/>
            <a:chOff x="0" y="0"/>
            <a:chExt cx="3282950" cy="3282950"/>
          </a:xfrm>
        </p:grpSpPr>
        <p:sp>
          <p:nvSpPr>
            <p:cNvPr id="5" name="Freeform 5"/>
            <p:cNvSpPr/>
            <p:nvPr/>
          </p:nvSpPr>
          <p:spPr>
            <a:xfrm>
              <a:off x="0" y="0"/>
              <a:ext cx="3282950" cy="3282950"/>
            </a:xfrm>
            <a:custGeom>
              <a:avLst/>
              <a:gdLst/>
              <a:ahLst/>
              <a:cxnLst/>
              <a:rect l="l" t="t" r="r" b="b"/>
              <a:pathLst>
                <a:path w="3282950" h="3282950">
                  <a:moveTo>
                    <a:pt x="0" y="0"/>
                  </a:moveTo>
                  <a:lnTo>
                    <a:pt x="2532380" y="0"/>
                  </a:lnTo>
                  <a:cubicBezTo>
                    <a:pt x="2946400" y="0"/>
                    <a:pt x="3282950" y="336550"/>
                    <a:pt x="3282950" y="750570"/>
                  </a:cubicBezTo>
                  <a:lnTo>
                    <a:pt x="3282950" y="3282950"/>
                  </a:lnTo>
                  <a:lnTo>
                    <a:pt x="0" y="3282950"/>
                  </a:lnTo>
                  <a:lnTo>
                    <a:pt x="0" y="0"/>
                  </a:lnTo>
                  <a:close/>
                </a:path>
              </a:pathLst>
            </a:custGeom>
            <a:blipFill>
              <a:blip r:embed="rId2"/>
              <a:stretch>
                <a:fillRect l="-25046" r="-25046"/>
              </a:stretch>
            </a:blipFill>
          </p:spPr>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6C892"/>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10597241" y="1121159"/>
            <a:ext cx="6042413" cy="8044682"/>
            <a:chOff x="0" y="0"/>
            <a:chExt cx="3663950" cy="4878070"/>
          </a:xfrm>
        </p:grpSpPr>
        <p:sp>
          <p:nvSpPr>
            <p:cNvPr id="3" name="Freeform 3"/>
            <p:cNvSpPr/>
            <p:nvPr/>
          </p:nvSpPr>
          <p:spPr>
            <a:xfrm>
              <a:off x="31750" y="31750"/>
              <a:ext cx="3600450" cy="4814570"/>
            </a:xfrm>
            <a:custGeom>
              <a:avLst/>
              <a:gdLst/>
              <a:ahLst/>
              <a:cxnLst/>
              <a:rect l="l" t="t" r="r" b="b"/>
              <a:pathLst>
                <a:path w="3600450" h="4814570">
                  <a:moveTo>
                    <a:pt x="0" y="0"/>
                  </a:moveTo>
                  <a:lnTo>
                    <a:pt x="3600450" y="0"/>
                  </a:lnTo>
                  <a:lnTo>
                    <a:pt x="3600450" y="4814570"/>
                  </a:lnTo>
                  <a:lnTo>
                    <a:pt x="0" y="4814570"/>
                  </a:lnTo>
                  <a:close/>
                </a:path>
              </a:pathLst>
            </a:custGeom>
            <a:blipFill>
              <a:blip r:embed="rId2"/>
              <a:stretch>
                <a:fillRect l="-59832" r="-59832"/>
              </a:stretch>
            </a:blipFill>
          </p:spPr>
        </p:sp>
        <p:sp>
          <p:nvSpPr>
            <p:cNvPr id="4" name="Freeform 4"/>
            <p:cNvSpPr/>
            <p:nvPr/>
          </p:nvSpPr>
          <p:spPr>
            <a:xfrm>
              <a:off x="0" y="0"/>
              <a:ext cx="3663950" cy="4878070"/>
            </a:xfrm>
            <a:custGeom>
              <a:avLst/>
              <a:gdLst/>
              <a:ahLst/>
              <a:cxnLst/>
              <a:rect l="l" t="t" r="r" b="b"/>
              <a:pathLst>
                <a:path w="3663950" h="4878070">
                  <a:moveTo>
                    <a:pt x="3663950" y="4878070"/>
                  </a:moveTo>
                  <a:lnTo>
                    <a:pt x="0" y="4878070"/>
                  </a:lnTo>
                  <a:lnTo>
                    <a:pt x="0" y="0"/>
                  </a:lnTo>
                  <a:lnTo>
                    <a:pt x="3663950" y="0"/>
                  </a:lnTo>
                  <a:lnTo>
                    <a:pt x="3663950" y="4878070"/>
                  </a:lnTo>
                  <a:close/>
                  <a:moveTo>
                    <a:pt x="63500" y="4814570"/>
                  </a:moveTo>
                  <a:lnTo>
                    <a:pt x="3600450" y="4814570"/>
                  </a:lnTo>
                  <a:lnTo>
                    <a:pt x="3600450" y="63500"/>
                  </a:lnTo>
                  <a:lnTo>
                    <a:pt x="63500" y="63500"/>
                  </a:lnTo>
                  <a:lnTo>
                    <a:pt x="63500" y="4814570"/>
                  </a:lnTo>
                  <a:close/>
                </a:path>
              </a:pathLst>
            </a:custGeom>
            <a:solidFill>
              <a:srgbClr val="F1EBE5"/>
            </a:solidFill>
          </p:spPr>
        </p:sp>
      </p:grpSp>
      <p:sp>
        <p:nvSpPr>
          <p:cNvPr id="5" name="TextBox 5"/>
          <p:cNvSpPr txBox="1"/>
          <p:nvPr/>
        </p:nvSpPr>
        <p:spPr>
          <a:xfrm>
            <a:off x="758065" y="1159259"/>
            <a:ext cx="8385935" cy="1024890"/>
          </a:xfrm>
          <a:prstGeom prst="rect">
            <a:avLst/>
          </a:prstGeom>
        </p:spPr>
        <p:txBody>
          <a:bodyPr lIns="0" tIns="0" rIns="0" bIns="0" rtlCol="0" anchor="t">
            <a:spAutoFit/>
          </a:bodyPr>
          <a:lstStyle/>
          <a:p>
            <a:pPr marL="0" lvl="0" indent="0">
              <a:lnSpc>
                <a:spcPts val="7979"/>
              </a:lnSpc>
            </a:pPr>
            <a:r>
              <a:rPr lang="en-US" sz="6999" spc="-293">
                <a:solidFill>
                  <a:srgbClr val="FD696E"/>
                </a:solidFill>
                <a:latin typeface="Be Vietnam Ultra-Bold"/>
              </a:rPr>
              <a:t>FUNTIONALITY:</a:t>
            </a:r>
          </a:p>
        </p:txBody>
      </p:sp>
      <p:sp>
        <p:nvSpPr>
          <p:cNvPr id="6" name="TextBox 6"/>
          <p:cNvSpPr txBox="1"/>
          <p:nvPr/>
        </p:nvSpPr>
        <p:spPr>
          <a:xfrm>
            <a:off x="0" y="2237324"/>
            <a:ext cx="8789911" cy="6610283"/>
          </a:xfrm>
          <a:prstGeom prst="rect">
            <a:avLst/>
          </a:prstGeom>
        </p:spPr>
        <p:txBody>
          <a:bodyPr lIns="0" tIns="0" rIns="0" bIns="0" rtlCol="0" anchor="t">
            <a:spAutoFit/>
          </a:bodyPr>
          <a:lstStyle/>
          <a:p>
            <a:pPr>
              <a:lnSpc>
                <a:spcPts val="7523"/>
              </a:lnSpc>
            </a:pPr>
            <a:r>
              <a:rPr lang="en-US" sz="4644">
                <a:solidFill>
                  <a:srgbClr val="3139A8"/>
                </a:solidFill>
                <a:latin typeface="Quicksand Bold"/>
              </a:rPr>
              <a:t>They can capture sensitive information such as passwords numbers credit card numbers, and personnel messages, often without the user’sknowledge or consent.</a:t>
            </a:r>
          </a:p>
          <a:p>
            <a:pPr>
              <a:lnSpc>
                <a:spcPts val="7523"/>
              </a:lnSpc>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1EBE5"/>
        </a:solidFill>
        <a:effectLst/>
      </p:bgPr>
    </p:bg>
    <p:spTree>
      <p:nvGrpSpPr>
        <p:cNvPr id="1" name=""/>
        <p:cNvGrpSpPr/>
        <p:nvPr/>
      </p:nvGrpSpPr>
      <p:grpSpPr>
        <a:xfrm>
          <a:off x="0" y="0"/>
          <a:ext cx="0" cy="0"/>
          <a:chOff x="0" y="0"/>
          <a:chExt cx="0" cy="0"/>
        </a:xfrm>
      </p:grpSpPr>
      <p:grpSp>
        <p:nvGrpSpPr>
          <p:cNvPr id="2" name="Group 2"/>
          <p:cNvGrpSpPr/>
          <p:nvPr/>
        </p:nvGrpSpPr>
        <p:grpSpPr>
          <a:xfrm>
            <a:off x="1153131" y="4527805"/>
            <a:ext cx="7279258" cy="4124847"/>
            <a:chOff x="0" y="0"/>
            <a:chExt cx="1840831" cy="1043121"/>
          </a:xfrm>
        </p:grpSpPr>
        <p:sp>
          <p:nvSpPr>
            <p:cNvPr id="3" name="Freeform 3"/>
            <p:cNvSpPr/>
            <p:nvPr/>
          </p:nvSpPr>
          <p:spPr>
            <a:xfrm>
              <a:off x="0" y="0"/>
              <a:ext cx="1840831" cy="1043121"/>
            </a:xfrm>
            <a:custGeom>
              <a:avLst/>
              <a:gdLst/>
              <a:ahLst/>
              <a:cxnLst/>
              <a:rect l="l" t="t" r="r" b="b"/>
              <a:pathLst>
                <a:path w="1840831" h="1043121">
                  <a:moveTo>
                    <a:pt x="0" y="0"/>
                  </a:moveTo>
                  <a:lnTo>
                    <a:pt x="1840831" y="0"/>
                  </a:lnTo>
                  <a:lnTo>
                    <a:pt x="1840831" y="1043121"/>
                  </a:lnTo>
                  <a:lnTo>
                    <a:pt x="0" y="1043121"/>
                  </a:lnTo>
                  <a:close/>
                </a:path>
              </a:pathLst>
            </a:custGeom>
            <a:solidFill>
              <a:srgbClr val="5383FF"/>
            </a:solidFill>
          </p:spPr>
        </p:sp>
        <p:sp>
          <p:nvSpPr>
            <p:cNvPr id="4" name="TextBox 4"/>
            <p:cNvSpPr txBox="1"/>
            <p:nvPr/>
          </p:nvSpPr>
          <p:spPr>
            <a:xfrm>
              <a:off x="0" y="19050"/>
              <a:ext cx="1840831" cy="1024071"/>
            </a:xfrm>
            <a:prstGeom prst="rect">
              <a:avLst/>
            </a:prstGeom>
          </p:spPr>
          <p:txBody>
            <a:bodyPr lIns="50800" tIns="50800" rIns="50800" bIns="50800" rtlCol="0" anchor="ctr"/>
            <a:lstStyle/>
            <a:p>
              <a:pPr algn="ctr">
                <a:lnSpc>
                  <a:spcPts val="2266"/>
                </a:lnSpc>
              </a:pPr>
              <a:endParaRPr/>
            </a:p>
          </p:txBody>
        </p:sp>
      </p:grpSp>
      <p:sp>
        <p:nvSpPr>
          <p:cNvPr id="5" name="TextBox 5"/>
          <p:cNvSpPr txBox="1"/>
          <p:nvPr/>
        </p:nvSpPr>
        <p:spPr>
          <a:xfrm>
            <a:off x="2474521" y="2796398"/>
            <a:ext cx="13338959" cy="1060451"/>
          </a:xfrm>
          <a:prstGeom prst="rect">
            <a:avLst/>
          </a:prstGeom>
        </p:spPr>
        <p:txBody>
          <a:bodyPr lIns="0" tIns="0" rIns="0" bIns="0" rtlCol="0" anchor="t">
            <a:spAutoFit/>
          </a:bodyPr>
          <a:lstStyle/>
          <a:p>
            <a:pPr marL="0" lvl="0" indent="0" algn="ctr">
              <a:lnSpc>
                <a:spcPts val="8000"/>
              </a:lnSpc>
            </a:pPr>
            <a:r>
              <a:rPr lang="en-US" sz="8000" spc="-336">
                <a:solidFill>
                  <a:srgbClr val="3139A8"/>
                </a:solidFill>
                <a:latin typeface="Be Vietnam Ultra-Bold"/>
              </a:rPr>
              <a:t>TYPES OF KELOGGER</a:t>
            </a:r>
          </a:p>
        </p:txBody>
      </p:sp>
      <p:sp>
        <p:nvSpPr>
          <p:cNvPr id="6" name="TextBox 6"/>
          <p:cNvSpPr txBox="1"/>
          <p:nvPr/>
        </p:nvSpPr>
        <p:spPr>
          <a:xfrm>
            <a:off x="2773080" y="4720187"/>
            <a:ext cx="4438583" cy="1398302"/>
          </a:xfrm>
          <a:prstGeom prst="rect">
            <a:avLst/>
          </a:prstGeom>
        </p:spPr>
        <p:txBody>
          <a:bodyPr lIns="0" tIns="0" rIns="0" bIns="0" rtlCol="0" anchor="t">
            <a:spAutoFit/>
          </a:bodyPr>
          <a:lstStyle/>
          <a:p>
            <a:pPr algn="ctr">
              <a:lnSpc>
                <a:spcPts val="5363"/>
              </a:lnSpc>
            </a:pPr>
            <a:r>
              <a:rPr lang="en-US" sz="5207">
                <a:solidFill>
                  <a:srgbClr val="47200F"/>
                </a:solidFill>
                <a:latin typeface="Arimo Bold"/>
              </a:rPr>
              <a:t>software keylooger</a:t>
            </a:r>
          </a:p>
        </p:txBody>
      </p:sp>
      <p:sp>
        <p:nvSpPr>
          <p:cNvPr id="7" name="TextBox 7"/>
          <p:cNvSpPr txBox="1"/>
          <p:nvPr/>
        </p:nvSpPr>
        <p:spPr>
          <a:xfrm>
            <a:off x="1527489" y="6120090"/>
            <a:ext cx="6505820" cy="2778076"/>
          </a:xfrm>
          <a:prstGeom prst="rect">
            <a:avLst/>
          </a:prstGeom>
        </p:spPr>
        <p:txBody>
          <a:bodyPr lIns="0" tIns="0" rIns="0" bIns="0" rtlCol="0" anchor="t">
            <a:spAutoFit/>
          </a:bodyPr>
          <a:lstStyle/>
          <a:p>
            <a:pPr algn="ctr">
              <a:lnSpc>
                <a:spcPts val="3685"/>
              </a:lnSpc>
            </a:pPr>
            <a:r>
              <a:rPr lang="en-US" sz="2362">
                <a:solidFill>
                  <a:srgbClr val="201E21"/>
                </a:solidFill>
                <a:latin typeface="Montserrat Medium"/>
              </a:rPr>
              <a:t>Software keylogger track system, collect key stroke data within the target operating system, store them on a disk or in remote location, and send them to a attacker who installed the keylogger.</a:t>
            </a:r>
          </a:p>
          <a:p>
            <a:pPr algn="ctr">
              <a:lnSpc>
                <a:spcPts val="3685"/>
              </a:lnSpc>
            </a:pPr>
            <a:endParaRPr/>
          </a:p>
        </p:txBody>
      </p:sp>
      <p:grpSp>
        <p:nvGrpSpPr>
          <p:cNvPr id="8" name="Group 8"/>
          <p:cNvGrpSpPr/>
          <p:nvPr/>
        </p:nvGrpSpPr>
        <p:grpSpPr>
          <a:xfrm>
            <a:off x="9289805" y="4389917"/>
            <a:ext cx="7791195" cy="4124847"/>
            <a:chOff x="0" y="0"/>
            <a:chExt cx="1970294" cy="1043121"/>
          </a:xfrm>
        </p:grpSpPr>
        <p:sp>
          <p:nvSpPr>
            <p:cNvPr id="9" name="Freeform 9"/>
            <p:cNvSpPr/>
            <p:nvPr/>
          </p:nvSpPr>
          <p:spPr>
            <a:xfrm>
              <a:off x="0" y="0"/>
              <a:ext cx="1970293" cy="1043121"/>
            </a:xfrm>
            <a:custGeom>
              <a:avLst/>
              <a:gdLst/>
              <a:ahLst/>
              <a:cxnLst/>
              <a:rect l="l" t="t" r="r" b="b"/>
              <a:pathLst>
                <a:path w="1970293" h="1043121">
                  <a:moveTo>
                    <a:pt x="0" y="0"/>
                  </a:moveTo>
                  <a:lnTo>
                    <a:pt x="1970293" y="0"/>
                  </a:lnTo>
                  <a:lnTo>
                    <a:pt x="1970293" y="1043121"/>
                  </a:lnTo>
                  <a:lnTo>
                    <a:pt x="0" y="1043121"/>
                  </a:lnTo>
                  <a:close/>
                </a:path>
              </a:pathLst>
            </a:custGeom>
            <a:solidFill>
              <a:srgbClr val="3139A8"/>
            </a:solidFill>
          </p:spPr>
        </p:sp>
        <p:sp>
          <p:nvSpPr>
            <p:cNvPr id="10" name="TextBox 10"/>
            <p:cNvSpPr txBox="1"/>
            <p:nvPr/>
          </p:nvSpPr>
          <p:spPr>
            <a:xfrm>
              <a:off x="0" y="19050"/>
              <a:ext cx="1970294" cy="1024071"/>
            </a:xfrm>
            <a:prstGeom prst="rect">
              <a:avLst/>
            </a:prstGeom>
          </p:spPr>
          <p:txBody>
            <a:bodyPr lIns="50800" tIns="50800" rIns="50800" bIns="50800" rtlCol="0" anchor="ctr"/>
            <a:lstStyle/>
            <a:p>
              <a:pPr algn="ctr">
                <a:lnSpc>
                  <a:spcPts val="2266"/>
                </a:lnSpc>
              </a:pPr>
              <a:endParaRPr/>
            </a:p>
          </p:txBody>
        </p:sp>
      </p:grpSp>
      <p:sp>
        <p:nvSpPr>
          <p:cNvPr id="11" name="TextBox 11"/>
          <p:cNvSpPr txBox="1"/>
          <p:nvPr/>
        </p:nvSpPr>
        <p:spPr>
          <a:xfrm>
            <a:off x="11088550" y="4594480"/>
            <a:ext cx="3817214" cy="1398302"/>
          </a:xfrm>
          <a:prstGeom prst="rect">
            <a:avLst/>
          </a:prstGeom>
        </p:spPr>
        <p:txBody>
          <a:bodyPr lIns="0" tIns="0" rIns="0" bIns="0" rtlCol="0" anchor="t">
            <a:spAutoFit/>
          </a:bodyPr>
          <a:lstStyle/>
          <a:p>
            <a:pPr algn="ctr">
              <a:lnSpc>
                <a:spcPts val="5363"/>
              </a:lnSpc>
            </a:pPr>
            <a:r>
              <a:rPr lang="en-US" sz="5207">
                <a:solidFill>
                  <a:srgbClr val="FFFFFF"/>
                </a:solidFill>
                <a:latin typeface="Arimo Bold"/>
              </a:rPr>
              <a:t>Hadware keylogger</a:t>
            </a:r>
          </a:p>
        </p:txBody>
      </p:sp>
      <p:sp>
        <p:nvSpPr>
          <p:cNvPr id="12" name="TextBox 12"/>
          <p:cNvSpPr txBox="1"/>
          <p:nvPr/>
        </p:nvSpPr>
        <p:spPr>
          <a:xfrm>
            <a:off x="9289805" y="6013715"/>
            <a:ext cx="7565937" cy="2293445"/>
          </a:xfrm>
          <a:prstGeom prst="rect">
            <a:avLst/>
          </a:prstGeom>
        </p:spPr>
        <p:txBody>
          <a:bodyPr lIns="0" tIns="0" rIns="0" bIns="0" rtlCol="0" anchor="t">
            <a:spAutoFit/>
          </a:bodyPr>
          <a:lstStyle/>
          <a:p>
            <a:pPr algn="ctr">
              <a:lnSpc>
                <a:spcPts val="4620"/>
              </a:lnSpc>
            </a:pPr>
            <a:r>
              <a:rPr lang="en-US" sz="2962">
                <a:solidFill>
                  <a:srgbClr val="FFFFFF"/>
                </a:solidFill>
                <a:latin typeface="Montserrat Medium"/>
              </a:rPr>
              <a:t>These small device connect directly to the end of keyboard to the port on the computer.</a:t>
            </a:r>
          </a:p>
          <a:p>
            <a:pPr algn="ctr">
              <a:lnSpc>
                <a:spcPts val="4620"/>
              </a:lnSpc>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3139A8"/>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1121159"/>
            <a:ext cx="6042413" cy="8044682"/>
            <a:chOff x="0" y="0"/>
            <a:chExt cx="3663950" cy="4878070"/>
          </a:xfrm>
        </p:grpSpPr>
        <p:sp>
          <p:nvSpPr>
            <p:cNvPr id="3" name="Freeform 3"/>
            <p:cNvSpPr/>
            <p:nvPr/>
          </p:nvSpPr>
          <p:spPr>
            <a:xfrm>
              <a:off x="31750" y="31750"/>
              <a:ext cx="3600450" cy="4814570"/>
            </a:xfrm>
            <a:custGeom>
              <a:avLst/>
              <a:gdLst/>
              <a:ahLst/>
              <a:cxnLst/>
              <a:rect l="l" t="t" r="r" b="b"/>
              <a:pathLst>
                <a:path w="3600450" h="4814570">
                  <a:moveTo>
                    <a:pt x="0" y="0"/>
                  </a:moveTo>
                  <a:lnTo>
                    <a:pt x="3600450" y="0"/>
                  </a:lnTo>
                  <a:lnTo>
                    <a:pt x="3600450" y="4814570"/>
                  </a:lnTo>
                  <a:lnTo>
                    <a:pt x="0" y="4814570"/>
                  </a:lnTo>
                  <a:close/>
                </a:path>
              </a:pathLst>
            </a:custGeom>
            <a:blipFill>
              <a:blip r:embed="rId2"/>
              <a:stretch>
                <a:fillRect l="-68863" r="-68863"/>
              </a:stretch>
            </a:blipFill>
          </p:spPr>
        </p:sp>
        <p:sp>
          <p:nvSpPr>
            <p:cNvPr id="4" name="Freeform 4"/>
            <p:cNvSpPr/>
            <p:nvPr/>
          </p:nvSpPr>
          <p:spPr>
            <a:xfrm>
              <a:off x="0" y="0"/>
              <a:ext cx="3663950" cy="4878070"/>
            </a:xfrm>
            <a:custGeom>
              <a:avLst/>
              <a:gdLst/>
              <a:ahLst/>
              <a:cxnLst/>
              <a:rect l="l" t="t" r="r" b="b"/>
              <a:pathLst>
                <a:path w="3663950" h="4878070">
                  <a:moveTo>
                    <a:pt x="3663950" y="4878070"/>
                  </a:moveTo>
                  <a:lnTo>
                    <a:pt x="0" y="4878070"/>
                  </a:lnTo>
                  <a:lnTo>
                    <a:pt x="0" y="0"/>
                  </a:lnTo>
                  <a:lnTo>
                    <a:pt x="3663950" y="0"/>
                  </a:lnTo>
                  <a:lnTo>
                    <a:pt x="3663950" y="4878070"/>
                  </a:lnTo>
                  <a:close/>
                  <a:moveTo>
                    <a:pt x="63500" y="4814570"/>
                  </a:moveTo>
                  <a:lnTo>
                    <a:pt x="3600450" y="4814570"/>
                  </a:lnTo>
                  <a:lnTo>
                    <a:pt x="3600450" y="63500"/>
                  </a:lnTo>
                  <a:lnTo>
                    <a:pt x="63500" y="63500"/>
                  </a:lnTo>
                  <a:lnTo>
                    <a:pt x="63500" y="4814570"/>
                  </a:lnTo>
                  <a:close/>
                </a:path>
              </a:pathLst>
            </a:custGeom>
            <a:solidFill>
              <a:srgbClr val="F1EBE5"/>
            </a:solidFill>
          </p:spPr>
        </p:sp>
      </p:grpSp>
      <p:sp>
        <p:nvSpPr>
          <p:cNvPr id="5" name="TextBox 5"/>
          <p:cNvSpPr txBox="1"/>
          <p:nvPr/>
        </p:nvSpPr>
        <p:spPr>
          <a:xfrm>
            <a:off x="6042413" y="30480"/>
            <a:ext cx="8385935" cy="2034540"/>
          </a:xfrm>
          <a:prstGeom prst="rect">
            <a:avLst/>
          </a:prstGeom>
        </p:spPr>
        <p:txBody>
          <a:bodyPr lIns="0" tIns="0" rIns="0" bIns="0" rtlCol="0" anchor="t">
            <a:spAutoFit/>
          </a:bodyPr>
          <a:lstStyle/>
          <a:p>
            <a:pPr marL="0" lvl="0" indent="0">
              <a:lnSpc>
                <a:spcPts val="7979"/>
              </a:lnSpc>
            </a:pPr>
            <a:r>
              <a:rPr lang="en-US" sz="6999" spc="-293">
                <a:solidFill>
                  <a:srgbClr val="FFFFFF"/>
                </a:solidFill>
                <a:latin typeface="Be Vietnam Ultra-Bold"/>
              </a:rPr>
              <a:t>HOW KEYLOGGERS WORKS:</a:t>
            </a:r>
          </a:p>
        </p:txBody>
      </p:sp>
      <p:sp>
        <p:nvSpPr>
          <p:cNvPr id="6" name="TextBox 6"/>
          <p:cNvSpPr txBox="1"/>
          <p:nvPr/>
        </p:nvSpPr>
        <p:spPr>
          <a:xfrm>
            <a:off x="6042413" y="1969770"/>
            <a:ext cx="12245587" cy="10807449"/>
          </a:xfrm>
          <a:prstGeom prst="rect">
            <a:avLst/>
          </a:prstGeom>
        </p:spPr>
        <p:txBody>
          <a:bodyPr lIns="0" tIns="0" rIns="0" bIns="0" rtlCol="0" anchor="t">
            <a:spAutoFit/>
          </a:bodyPr>
          <a:lstStyle/>
          <a:p>
            <a:pPr marL="841995" lvl="1" indent="-420998">
              <a:lnSpc>
                <a:spcPts val="5459"/>
              </a:lnSpc>
              <a:buFont typeface="Arial"/>
              <a:buChar char="•"/>
            </a:pPr>
            <a:r>
              <a:rPr lang="en-US" sz="3899">
                <a:solidFill>
                  <a:srgbClr val="FFFFFF"/>
                </a:solidFill>
                <a:latin typeface="Arimo Medium"/>
              </a:rPr>
              <a:t>Silent Monitoring : Keyloggers operate silently in the background, logging every keystroke made by the user and storing the information for later retrieval .</a:t>
            </a:r>
          </a:p>
          <a:p>
            <a:pPr marL="841999" lvl="1" indent="-420999">
              <a:lnSpc>
                <a:spcPts val="6317"/>
              </a:lnSpc>
              <a:buFont typeface="Arial"/>
              <a:buChar char="•"/>
            </a:pPr>
            <a:r>
              <a:rPr lang="en-US" sz="3899">
                <a:solidFill>
                  <a:srgbClr val="FFFFFF"/>
                </a:solidFill>
                <a:latin typeface="Quicksand Medium"/>
              </a:rPr>
              <a:t>Data Capture : They can capture a wide range of data, including usernames, passwords, emails, chat messages, and any other text entered using the keyboard.</a:t>
            </a:r>
          </a:p>
          <a:p>
            <a:pPr marL="841995" lvl="1" indent="-420998">
              <a:lnSpc>
                <a:spcPts val="5459"/>
              </a:lnSpc>
              <a:buFont typeface="Arial"/>
              <a:buChar char="•"/>
            </a:pPr>
            <a:r>
              <a:rPr lang="en-US" sz="3899">
                <a:solidFill>
                  <a:srgbClr val="FFFFFF"/>
                </a:solidFill>
                <a:latin typeface="Arimo Medium"/>
              </a:rPr>
              <a:t>Transmission of Data : Some keyloggers can transmit the captured data to a remote server, allowing the attacker to access the information from anywhere.</a:t>
            </a:r>
          </a:p>
          <a:p>
            <a:pPr>
              <a:lnSpc>
                <a:spcPts val="7613"/>
              </a:lnSpc>
            </a:pPr>
            <a:endParaRPr/>
          </a:p>
          <a:p>
            <a:pPr marL="1014714" lvl="1" indent="-507357">
              <a:lnSpc>
                <a:spcPts val="7613"/>
              </a:lnSpc>
              <a:buFont typeface="Arial"/>
              <a:buChar char="•"/>
            </a:pPr>
            <a:endParaRPr/>
          </a:p>
          <a:p>
            <a:pPr marL="1014714" lvl="1" indent="-507357">
              <a:lnSpc>
                <a:spcPts val="7613"/>
              </a:lnSpc>
              <a:buFont typeface="Arial"/>
              <a:buChar char="•"/>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1EBE5"/>
        </a:solidFill>
        <a:effectLst/>
      </p:bgPr>
    </p:bg>
    <p:spTree>
      <p:nvGrpSpPr>
        <p:cNvPr id="1" name=""/>
        <p:cNvGrpSpPr/>
        <p:nvPr/>
      </p:nvGrpSpPr>
      <p:grpSpPr>
        <a:xfrm>
          <a:off x="0" y="0"/>
          <a:ext cx="0" cy="0"/>
          <a:chOff x="0" y="0"/>
          <a:chExt cx="0" cy="0"/>
        </a:xfrm>
      </p:grpSpPr>
      <p:sp>
        <p:nvSpPr>
          <p:cNvPr id="2" name="Freeform 2"/>
          <p:cNvSpPr/>
          <p:nvPr/>
        </p:nvSpPr>
        <p:spPr>
          <a:xfrm>
            <a:off x="11714837" y="299656"/>
            <a:ext cx="6573163" cy="6172200"/>
          </a:xfrm>
          <a:custGeom>
            <a:avLst/>
            <a:gdLst/>
            <a:ahLst/>
            <a:cxnLst/>
            <a:rect l="l" t="t" r="r" b="b"/>
            <a:pathLst>
              <a:path w="6573163" h="6172200">
                <a:moveTo>
                  <a:pt x="0" y="0"/>
                </a:moveTo>
                <a:lnTo>
                  <a:pt x="6573163" y="0"/>
                </a:lnTo>
                <a:lnTo>
                  <a:pt x="6573163" y="6172200"/>
                </a:lnTo>
                <a:lnTo>
                  <a:pt x="0" y="6172200"/>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sp>
        <p:nvSpPr>
          <p:cNvPr id="3" name="TextBox 3"/>
          <p:cNvSpPr txBox="1"/>
          <p:nvPr/>
        </p:nvSpPr>
        <p:spPr>
          <a:xfrm>
            <a:off x="207237" y="366331"/>
            <a:ext cx="8936763" cy="993142"/>
          </a:xfrm>
          <a:prstGeom prst="rect">
            <a:avLst/>
          </a:prstGeom>
        </p:spPr>
        <p:txBody>
          <a:bodyPr lIns="0" tIns="0" rIns="0" bIns="0" rtlCol="0" anchor="t">
            <a:spAutoFit/>
          </a:bodyPr>
          <a:lstStyle/>
          <a:p>
            <a:pPr marL="0" lvl="0" indent="0">
              <a:lnSpc>
                <a:spcPts val="7630"/>
              </a:lnSpc>
            </a:pPr>
            <a:r>
              <a:rPr lang="en-US" sz="7000" spc="-294">
                <a:solidFill>
                  <a:srgbClr val="3139A8"/>
                </a:solidFill>
                <a:latin typeface="Be Vietnam Ultra-Bold"/>
              </a:rPr>
              <a:t>PERVENTION</a:t>
            </a:r>
          </a:p>
        </p:txBody>
      </p:sp>
      <p:sp>
        <p:nvSpPr>
          <p:cNvPr id="4" name="TextBox 4"/>
          <p:cNvSpPr txBox="1"/>
          <p:nvPr/>
        </p:nvSpPr>
        <p:spPr>
          <a:xfrm>
            <a:off x="207237" y="1423251"/>
            <a:ext cx="11507600" cy="7807330"/>
          </a:xfrm>
          <a:prstGeom prst="rect">
            <a:avLst/>
          </a:prstGeom>
        </p:spPr>
        <p:txBody>
          <a:bodyPr lIns="0" tIns="0" rIns="0" bIns="0" rtlCol="0" anchor="t">
            <a:spAutoFit/>
          </a:bodyPr>
          <a:lstStyle/>
          <a:p>
            <a:pPr>
              <a:lnSpc>
                <a:spcPts val="7906"/>
              </a:lnSpc>
            </a:pPr>
            <a:r>
              <a:rPr lang="en-US" sz="4880">
                <a:solidFill>
                  <a:srgbClr val="3139A8"/>
                </a:solidFill>
                <a:latin typeface="Quicksand Medium"/>
              </a:rPr>
              <a:t>There are several ways to prevent Keyloggers:</a:t>
            </a:r>
          </a:p>
          <a:p>
            <a:pPr>
              <a:lnSpc>
                <a:spcPts val="7906"/>
              </a:lnSpc>
            </a:pPr>
            <a:endParaRPr/>
          </a:p>
          <a:p>
            <a:pPr marL="1053777" lvl="1" indent="-526889">
              <a:lnSpc>
                <a:spcPts val="7906"/>
              </a:lnSpc>
              <a:buFont typeface="Arial"/>
              <a:buChar char="•"/>
            </a:pPr>
            <a:r>
              <a:rPr lang="en-US" sz="4880">
                <a:solidFill>
                  <a:srgbClr val="3139A8"/>
                </a:solidFill>
                <a:latin typeface="Quicksand Medium"/>
              </a:rPr>
              <a:t>Anti-Virus/Spyware &amp; Firewalls. </a:t>
            </a:r>
          </a:p>
          <a:p>
            <a:pPr marL="1053777" lvl="1" indent="-526889">
              <a:lnSpc>
                <a:spcPts val="7906"/>
              </a:lnSpc>
              <a:buFont typeface="Arial"/>
              <a:buChar char="•"/>
            </a:pPr>
            <a:r>
              <a:rPr lang="en-US" sz="4880">
                <a:solidFill>
                  <a:srgbClr val="3139A8"/>
                </a:solidFill>
                <a:latin typeface="Quicksand Medium"/>
              </a:rPr>
              <a:t>Automatic Form Fillers.</a:t>
            </a:r>
          </a:p>
          <a:p>
            <a:pPr marL="1053777" lvl="1" indent="-526889">
              <a:lnSpc>
                <a:spcPts val="7906"/>
              </a:lnSpc>
              <a:buFont typeface="Arial"/>
              <a:buChar char="•"/>
            </a:pPr>
            <a:r>
              <a:rPr lang="en-US" sz="4880">
                <a:solidFill>
                  <a:srgbClr val="3139A8"/>
                </a:solidFill>
                <a:latin typeface="Quicksand Medium"/>
              </a:rPr>
              <a:t> Alternative Keyboard Layouts.</a:t>
            </a:r>
          </a:p>
          <a:p>
            <a:pPr marL="1053774" lvl="1" indent="-526887">
              <a:lnSpc>
                <a:spcPts val="6833"/>
              </a:lnSpc>
              <a:buFont typeface="Arial"/>
              <a:buChar char="•"/>
            </a:pPr>
            <a:r>
              <a:rPr lang="en-US" sz="4880">
                <a:solidFill>
                  <a:srgbClr val="3139A8"/>
                </a:solidFill>
                <a:latin typeface="Arimo Medium"/>
              </a:rPr>
              <a:t> On screen Keyboards</a:t>
            </a:r>
          </a:p>
          <a:p>
            <a:pPr>
              <a:lnSpc>
                <a:spcPts val="7906"/>
              </a:lnSpc>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6C892"/>
        </a:solidFill>
        <a:effectLst/>
      </p:bgPr>
    </p:bg>
    <p:spTree>
      <p:nvGrpSpPr>
        <p:cNvPr id="1" name=""/>
        <p:cNvGrpSpPr/>
        <p:nvPr/>
      </p:nvGrpSpPr>
      <p:grpSpPr>
        <a:xfrm>
          <a:off x="0" y="0"/>
          <a:ext cx="0" cy="0"/>
          <a:chOff x="0" y="0"/>
          <a:chExt cx="0" cy="0"/>
        </a:xfrm>
      </p:grpSpPr>
      <p:grpSp>
        <p:nvGrpSpPr>
          <p:cNvPr id="2" name="Group 2"/>
          <p:cNvGrpSpPr/>
          <p:nvPr/>
        </p:nvGrpSpPr>
        <p:grpSpPr>
          <a:xfrm>
            <a:off x="10100733" y="-633455"/>
            <a:ext cx="9434011" cy="11553911"/>
            <a:chOff x="0" y="0"/>
            <a:chExt cx="2385741" cy="2921836"/>
          </a:xfrm>
        </p:grpSpPr>
        <p:sp>
          <p:nvSpPr>
            <p:cNvPr id="3" name="Freeform 3"/>
            <p:cNvSpPr/>
            <p:nvPr/>
          </p:nvSpPr>
          <p:spPr>
            <a:xfrm>
              <a:off x="0" y="0"/>
              <a:ext cx="2385741" cy="2921836"/>
            </a:xfrm>
            <a:custGeom>
              <a:avLst/>
              <a:gdLst/>
              <a:ahLst/>
              <a:cxnLst/>
              <a:rect l="l" t="t" r="r" b="b"/>
              <a:pathLst>
                <a:path w="2385741" h="2921836">
                  <a:moveTo>
                    <a:pt x="0" y="0"/>
                  </a:moveTo>
                  <a:lnTo>
                    <a:pt x="2385741" y="0"/>
                  </a:lnTo>
                  <a:lnTo>
                    <a:pt x="2385741" y="2921836"/>
                  </a:lnTo>
                  <a:lnTo>
                    <a:pt x="0" y="2921836"/>
                  </a:lnTo>
                  <a:close/>
                </a:path>
              </a:pathLst>
            </a:custGeom>
            <a:solidFill>
              <a:srgbClr val="F1EBE5"/>
            </a:solidFill>
          </p:spPr>
        </p:sp>
        <p:sp>
          <p:nvSpPr>
            <p:cNvPr id="4" name="TextBox 4"/>
            <p:cNvSpPr txBox="1"/>
            <p:nvPr/>
          </p:nvSpPr>
          <p:spPr>
            <a:xfrm>
              <a:off x="0" y="19050"/>
              <a:ext cx="2385741" cy="2902786"/>
            </a:xfrm>
            <a:prstGeom prst="rect">
              <a:avLst/>
            </a:prstGeom>
          </p:spPr>
          <p:txBody>
            <a:bodyPr lIns="50800" tIns="50800" rIns="50800" bIns="50800" rtlCol="0" anchor="ctr"/>
            <a:lstStyle/>
            <a:p>
              <a:pPr algn="ctr">
                <a:lnSpc>
                  <a:spcPts val="2266"/>
                </a:lnSpc>
              </a:pPr>
              <a:endParaRPr/>
            </a:p>
          </p:txBody>
        </p:sp>
      </p:grpSp>
      <p:sp>
        <p:nvSpPr>
          <p:cNvPr id="5" name="Freeform 5"/>
          <p:cNvSpPr/>
          <p:nvPr/>
        </p:nvSpPr>
        <p:spPr>
          <a:xfrm>
            <a:off x="11164457" y="1714729"/>
            <a:ext cx="5904343" cy="6857542"/>
          </a:xfrm>
          <a:custGeom>
            <a:avLst/>
            <a:gdLst/>
            <a:ahLst/>
            <a:cxnLst/>
            <a:rect l="l" t="t" r="r" b="b"/>
            <a:pathLst>
              <a:path w="5904343" h="6857542">
                <a:moveTo>
                  <a:pt x="0" y="0"/>
                </a:moveTo>
                <a:lnTo>
                  <a:pt x="5904343" y="0"/>
                </a:lnTo>
                <a:lnTo>
                  <a:pt x="5904343" y="6857542"/>
                </a:lnTo>
                <a:lnTo>
                  <a:pt x="0" y="6857542"/>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sp>
        <p:nvSpPr>
          <p:cNvPr id="6" name="TextBox 6"/>
          <p:cNvSpPr txBox="1"/>
          <p:nvPr/>
        </p:nvSpPr>
        <p:spPr>
          <a:xfrm>
            <a:off x="0" y="38100"/>
            <a:ext cx="9605135" cy="1024890"/>
          </a:xfrm>
          <a:prstGeom prst="rect">
            <a:avLst/>
          </a:prstGeom>
        </p:spPr>
        <p:txBody>
          <a:bodyPr lIns="0" tIns="0" rIns="0" bIns="0" rtlCol="0" anchor="t">
            <a:spAutoFit/>
          </a:bodyPr>
          <a:lstStyle/>
          <a:p>
            <a:pPr marL="0" lvl="0" indent="0">
              <a:lnSpc>
                <a:spcPts val="7979"/>
              </a:lnSpc>
            </a:pPr>
            <a:r>
              <a:rPr lang="en-US" sz="6999" spc="-293">
                <a:solidFill>
                  <a:srgbClr val="FFFFFF"/>
                </a:solidFill>
                <a:latin typeface="Be Vietnam Ultra-Bold"/>
              </a:rPr>
              <a:t>PROBLEM STATEMENT</a:t>
            </a:r>
          </a:p>
        </p:txBody>
      </p:sp>
      <p:sp>
        <p:nvSpPr>
          <p:cNvPr id="7" name="TextBox 7"/>
          <p:cNvSpPr txBox="1"/>
          <p:nvPr/>
        </p:nvSpPr>
        <p:spPr>
          <a:xfrm>
            <a:off x="0" y="1167661"/>
            <a:ext cx="10100733" cy="8714616"/>
          </a:xfrm>
          <a:prstGeom prst="rect">
            <a:avLst/>
          </a:prstGeom>
        </p:spPr>
        <p:txBody>
          <a:bodyPr lIns="0" tIns="0" rIns="0" bIns="0" rtlCol="0" anchor="t">
            <a:spAutoFit/>
          </a:bodyPr>
          <a:lstStyle/>
          <a:p>
            <a:pPr>
              <a:lnSpc>
                <a:spcPts val="6965"/>
              </a:lnSpc>
            </a:pPr>
            <a:r>
              <a:rPr lang="en-US" sz="4299">
                <a:solidFill>
                  <a:srgbClr val="201E21"/>
                </a:solidFill>
                <a:latin typeface="Quicksand Medium"/>
              </a:rPr>
              <a:t>A keylogger is a type of surveillance software (or hardware) that is designed to record keystrokes on a device such as a computer or smartphone. The primary purpose of a keylogger is to covertly monitor and capture the user's keystrokes, which can include sensitive information such as passwords, credit card numbers, or other personal data.</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3139A8"/>
        </a:solidFill>
        <a:effectLst/>
      </p:bgPr>
    </p:bg>
    <p:spTree>
      <p:nvGrpSpPr>
        <p:cNvPr id="1" name=""/>
        <p:cNvGrpSpPr/>
        <p:nvPr/>
      </p:nvGrpSpPr>
      <p:grpSpPr>
        <a:xfrm>
          <a:off x="0" y="0"/>
          <a:ext cx="0" cy="0"/>
          <a:chOff x="0" y="0"/>
          <a:chExt cx="0" cy="0"/>
        </a:xfrm>
      </p:grpSpPr>
      <p:sp>
        <p:nvSpPr>
          <p:cNvPr id="2" name="TextBox 2"/>
          <p:cNvSpPr txBox="1"/>
          <p:nvPr/>
        </p:nvSpPr>
        <p:spPr>
          <a:xfrm>
            <a:off x="0" y="1669945"/>
            <a:ext cx="18288000" cy="5971799"/>
          </a:xfrm>
          <a:prstGeom prst="rect">
            <a:avLst/>
          </a:prstGeom>
        </p:spPr>
        <p:txBody>
          <a:bodyPr lIns="0" tIns="0" rIns="0" bIns="0" rtlCol="0" anchor="t">
            <a:spAutoFit/>
          </a:bodyPr>
          <a:lstStyle/>
          <a:p>
            <a:pPr algn="ctr">
              <a:lnSpc>
                <a:spcPts val="9557"/>
              </a:lnSpc>
            </a:pPr>
            <a:r>
              <a:rPr lang="en-US" sz="5899">
                <a:solidFill>
                  <a:srgbClr val="FFFFFF"/>
                </a:solidFill>
                <a:latin typeface="Quicksand Medium"/>
              </a:rPr>
              <a:t>The proposed system is a comprehensive security solution designed to detect and mitigate the risks posed by keyloggers. It aims to protect sensitive information by preventing unauthorized access to keystrokes and enhancing overall system security.</a:t>
            </a:r>
          </a:p>
        </p:txBody>
      </p:sp>
      <p:sp>
        <p:nvSpPr>
          <p:cNvPr id="3" name="TextBox 3"/>
          <p:cNvSpPr txBox="1"/>
          <p:nvPr/>
        </p:nvSpPr>
        <p:spPr>
          <a:xfrm>
            <a:off x="2565982" y="660894"/>
            <a:ext cx="11173634" cy="742950"/>
          </a:xfrm>
          <a:prstGeom prst="rect">
            <a:avLst/>
          </a:prstGeom>
        </p:spPr>
        <p:txBody>
          <a:bodyPr lIns="0" tIns="0" rIns="0" bIns="0" rtlCol="0" anchor="t">
            <a:spAutoFit/>
          </a:bodyPr>
          <a:lstStyle/>
          <a:p>
            <a:pPr algn="ctr">
              <a:lnSpc>
                <a:spcPts val="5700"/>
              </a:lnSpc>
              <a:spcBef>
                <a:spcPct val="0"/>
              </a:spcBef>
            </a:pPr>
            <a:r>
              <a:rPr lang="en-US" sz="5000" spc="-210">
                <a:solidFill>
                  <a:srgbClr val="FFFFFF"/>
                </a:solidFill>
                <a:latin typeface="Be Vietnam Ultra-Bold"/>
              </a:rPr>
              <a:t>PROPOSED SYSTEM:</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736</Words>
  <Application>Microsoft Office PowerPoint</Application>
  <PresentationFormat>Custom</PresentationFormat>
  <Paragraphs>67</Paragraphs>
  <Slides>16</Slides>
  <Notes>0</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16</vt:i4>
      </vt:variant>
    </vt:vector>
  </HeadingPairs>
  <TitlesOfParts>
    <vt:vector size="29" baseType="lpstr">
      <vt:lpstr>Arial</vt:lpstr>
      <vt:lpstr>Calibri</vt:lpstr>
      <vt:lpstr>Be Vietnam Ultra-Bold</vt:lpstr>
      <vt:lpstr>Be Vietnam</vt:lpstr>
      <vt:lpstr>Canva Sans Bold</vt:lpstr>
      <vt:lpstr>Quicksand Bold</vt:lpstr>
      <vt:lpstr>Arimo Bold</vt:lpstr>
      <vt:lpstr>Montserrat Medium</vt:lpstr>
      <vt:lpstr>Arimo Medium</vt:lpstr>
      <vt:lpstr>Quicksand Medium</vt:lpstr>
      <vt:lpstr>Quicksand</vt:lpstr>
      <vt:lpstr>Canva Sans</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Blue and Yellow Playful Doodle Digital Brainstorm Presentation</dc:title>
  <dc:creator>Manikandan</dc:creator>
  <cp:lastModifiedBy>CSE1</cp:lastModifiedBy>
  <cp:revision>2</cp:revision>
  <dcterms:created xsi:type="dcterms:W3CDTF">2006-08-16T00:00:00Z</dcterms:created>
  <dcterms:modified xsi:type="dcterms:W3CDTF">2024-04-17T09:33:48Z</dcterms:modified>
  <dc:identifier>DAGA911M4ZE</dc:identifier>
</cp:coreProperties>
</file>

<file path=docProps/thumbnail.jpeg>
</file>